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423" r:id="rId2"/>
    <p:sldId id="266" r:id="rId3"/>
    <p:sldId id="256" r:id="rId4"/>
    <p:sldId id="406" r:id="rId5"/>
    <p:sldId id="321" r:id="rId6"/>
    <p:sldId id="407" r:id="rId7"/>
    <p:sldId id="329" r:id="rId8"/>
    <p:sldId id="408" r:id="rId9"/>
    <p:sldId id="409" r:id="rId10"/>
    <p:sldId id="410" r:id="rId11"/>
    <p:sldId id="411" r:id="rId12"/>
    <p:sldId id="412" r:id="rId13"/>
    <p:sldId id="414" r:id="rId14"/>
    <p:sldId id="415" r:id="rId15"/>
    <p:sldId id="416" r:id="rId16"/>
    <p:sldId id="418" r:id="rId17"/>
    <p:sldId id="419" r:id="rId18"/>
    <p:sldId id="420" r:id="rId19"/>
    <p:sldId id="421" r:id="rId20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4">
          <p15:clr>
            <a:srgbClr val="A4A3A4"/>
          </p15:clr>
        </p15:guide>
        <p15:guide id="2" orient="horz" pos="3906" userDrawn="1">
          <p15:clr>
            <a:srgbClr val="A4A3A4"/>
          </p15:clr>
        </p15:guide>
        <p15:guide id="3" pos="1345" userDrawn="1">
          <p15:clr>
            <a:srgbClr val="A4A3A4"/>
          </p15:clr>
        </p15:guide>
        <p15:guide id="4" pos="2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002B"/>
    <a:srgbClr val="777777"/>
    <a:srgbClr val="1F639B"/>
    <a:srgbClr val="DA0000"/>
    <a:srgbClr val="E1002B"/>
    <a:srgbClr val="334286"/>
    <a:srgbClr val="FFC32E"/>
    <a:srgbClr val="AFDC7E"/>
    <a:srgbClr val="A2D668"/>
    <a:srgbClr val="FFD3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深色样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5" autoAdjust="0"/>
    <p:restoredTop sz="86325" autoAdjust="0"/>
  </p:normalViewPr>
  <p:slideViewPr>
    <p:cSldViewPr snapToGrid="0" snapToObjects="1">
      <p:cViewPr>
        <p:scale>
          <a:sx n="74" d="100"/>
          <a:sy n="74" d="100"/>
        </p:scale>
        <p:origin x="-366" y="-522"/>
      </p:cViewPr>
      <p:guideLst>
        <p:guide orient="horz" pos="214"/>
        <p:guide orient="horz" pos="3906"/>
        <p:guide pos="1345"/>
        <p:guide pos="225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254"/>
    </p:cViewPr>
  </p:sorterViewPr>
  <p:notesViewPr>
    <p:cSldViewPr snapToGrid="0" snapToObjects="1">
      <p:cViewPr varScale="1">
        <p:scale>
          <a:sx n="76" d="100"/>
          <a:sy n="76" d="100"/>
        </p:scale>
        <p:origin x="-2166" y="-108"/>
      </p:cViewPr>
      <p:guideLst>
        <p:guide orient="horz" pos="3109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6ED47-C479-9645-8FB6-2E7F4DD2862E}" type="datetimeFigureOut">
              <a:rPr lang="ru-RU" smtClean="0"/>
              <a:t>28.04.2022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EC475-6065-984E-8A7B-A4F90A032B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4108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5075"/>
            <a:ext cx="5921375" cy="3330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5075"/>
            <a:ext cx="5921375" cy="3330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5075"/>
            <a:ext cx="5921375" cy="3330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5075"/>
            <a:ext cx="5921375" cy="3330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5075"/>
            <a:ext cx="5921375" cy="3330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5075"/>
            <a:ext cx="5921375" cy="3330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5075"/>
            <a:ext cx="5921375" cy="3330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5075"/>
            <a:ext cx="5921375" cy="3330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5075"/>
            <a:ext cx="5921375" cy="3330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5075"/>
            <a:ext cx="5921375" cy="3330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19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5075"/>
            <a:ext cx="5921375" cy="3330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5075"/>
            <a:ext cx="5921375" cy="3330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5075"/>
            <a:ext cx="5921375" cy="3330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5075"/>
            <a:ext cx="5921375" cy="3330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5075"/>
            <a:ext cx="5921375" cy="3330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5075"/>
            <a:ext cx="5921375" cy="3330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5075"/>
            <a:ext cx="5921375" cy="3330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5075"/>
            <a:ext cx="5921375" cy="3330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10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>
            <a:fillRect/>
          </a:stretch>
        </p:blipFill>
        <p:spPr>
          <a:xfrm>
            <a:off x="3" y="0"/>
            <a:ext cx="12191999" cy="686358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9" y="1295163"/>
            <a:ext cx="838739" cy="983706"/>
          </a:xfrm>
          <a:prstGeom prst="rect">
            <a:avLst/>
          </a:prstGeom>
        </p:spPr>
      </p:pic>
      <p:sp>
        <p:nvSpPr>
          <p:cNvPr id="25" name="TextBox 24"/>
          <p:cNvSpPr txBox="1"/>
          <p:nvPr userDrawn="1"/>
        </p:nvSpPr>
        <p:spPr>
          <a:xfrm>
            <a:off x="1807068" y="2404122"/>
            <a:ext cx="438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4651487" y="3845860"/>
            <a:ext cx="4860815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1"/>
          </p:nvPr>
        </p:nvSpPr>
        <p:spPr>
          <a:xfrm>
            <a:off x="5788027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 panose="020B0604020202020204"/>
                <a:cs typeface="Arial" panose="020B0604020202020204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/>
          <p:cNvGrpSpPr/>
          <p:nvPr userDrawn="1"/>
        </p:nvGrpSpPr>
        <p:grpSpPr>
          <a:xfrm>
            <a:off x="11456592" y="4641508"/>
            <a:ext cx="494109" cy="499100"/>
            <a:chOff x="9699205" y="5186438"/>
            <a:chExt cx="440055" cy="444500"/>
          </a:xfrm>
        </p:grpSpPr>
        <p:sp>
          <p:nvSpPr>
            <p:cNvPr id="35" name="object 16"/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7"/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358567" y="118435"/>
            <a:ext cx="104882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 panose="020B0604020202020204"/>
                <a:cs typeface="Arial" panose="020B0604020202020204"/>
              </a:rPr>
              <a:t>РОССТАТ</a:t>
            </a:r>
            <a:endParaRPr sz="150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3"/>
          <p:cNvSpPr/>
          <p:nvPr/>
        </p:nvSpPr>
        <p:spPr>
          <a:xfrm>
            <a:off x="373247" y="3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/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object 7"/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40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/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3362327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 panose="020B0604020202020204"/>
                <a:ea typeface="+mn-ea"/>
                <a:cs typeface="Arial" panose="020B0604020202020204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/>
          <p:cNvSpPr>
            <a:spLocks noGrp="1"/>
          </p:cNvSpPr>
          <p:nvPr userDrawn="1">
            <p:ph type="body" sz="quarter" idx="13"/>
          </p:nvPr>
        </p:nvSpPr>
        <p:spPr>
          <a:xfrm>
            <a:off x="8335566" y="1687112"/>
            <a:ext cx="3362327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 panose="020B0604020202020204"/>
                <a:ea typeface="+mn-ea"/>
                <a:cs typeface="Arial" panose="020B0604020202020204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/>
          <p:cNvSpPr>
            <a:spLocks noGrp="1"/>
          </p:cNvSpPr>
          <p:nvPr userDrawn="1">
            <p:ph type="body" sz="quarter" idx="14"/>
          </p:nvPr>
        </p:nvSpPr>
        <p:spPr>
          <a:xfrm>
            <a:off x="4668441" y="1687112"/>
            <a:ext cx="3362327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 panose="020B0604020202020204"/>
                <a:ea typeface="+mn-ea"/>
                <a:cs typeface="Arial" panose="020B0604020202020204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/>
          <p:cNvSpPr/>
          <p:nvPr userDrawn="1"/>
        </p:nvSpPr>
        <p:spPr>
          <a:xfrm>
            <a:off x="2" y="1577061"/>
            <a:ext cx="8089900" cy="387831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3" name="Рисунок 22"/>
          <p:cNvPicPr>
            <a:picLocks noChangeAspect="1"/>
          </p:cNvPicPr>
          <p:nvPr userDrawn="1"/>
        </p:nvPicPr>
        <p:blipFill rotWithShape="1">
          <a:blip r:embed="rId2"/>
          <a:srcRect l="3252" t="5550" r="23733" b="2428"/>
          <a:stretch>
            <a:fillRect/>
          </a:stretch>
        </p:blipFill>
        <p:spPr>
          <a:xfrm>
            <a:off x="5844747" y="843939"/>
            <a:ext cx="6347255" cy="4943819"/>
          </a:xfrm>
          <a:prstGeom prst="rect">
            <a:avLst/>
          </a:prstGeom>
        </p:spPr>
      </p:pic>
      <p:sp>
        <p:nvSpPr>
          <p:cNvPr id="4" name="Рисунок 3"/>
          <p:cNvSpPr>
            <a:spLocks noGrp="1"/>
          </p:cNvSpPr>
          <p:nvPr>
            <p:ph type="pic" sz="quarter" idx="13"/>
          </p:nvPr>
        </p:nvSpPr>
        <p:spPr>
          <a:xfrm>
            <a:off x="6895476" y="1155506"/>
            <a:ext cx="5296525" cy="39761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/>
          <p:cNvSpPr txBox="1"/>
          <p:nvPr/>
        </p:nvSpPr>
        <p:spPr>
          <a:xfrm>
            <a:off x="358567" y="118435"/>
            <a:ext cx="104882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 panose="020B0604020202020204"/>
                <a:cs typeface="Arial" panose="020B0604020202020204"/>
              </a:rPr>
              <a:t>РОССТАТ</a:t>
            </a:r>
            <a:endParaRPr sz="150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3"/>
          <p:cNvSpPr/>
          <p:nvPr/>
        </p:nvSpPr>
        <p:spPr>
          <a:xfrm>
            <a:off x="373247" y="3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/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 userDrawn="1">
            <p:ph type="body" sz="quarter" idx="12"/>
          </p:nvPr>
        </p:nvSpPr>
        <p:spPr>
          <a:xfrm>
            <a:off x="358565" y="1684752"/>
            <a:ext cx="5862352" cy="3188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/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Текст 17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40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1"/>
          </p:nvPr>
        </p:nvSpPr>
        <p:spPr>
          <a:xfrm>
            <a:off x="0" y="803189"/>
            <a:ext cx="5931243" cy="51896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/>
          <p:cNvSpPr txBox="1"/>
          <p:nvPr/>
        </p:nvSpPr>
        <p:spPr>
          <a:xfrm>
            <a:off x="358567" y="118435"/>
            <a:ext cx="104882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 panose="020B0604020202020204"/>
                <a:cs typeface="Arial" panose="020B0604020202020204"/>
              </a:rPr>
              <a:t>РОССТАТ</a:t>
            </a:r>
            <a:endParaRPr sz="150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3"/>
          <p:cNvSpPr/>
          <p:nvPr/>
        </p:nvSpPr>
        <p:spPr>
          <a:xfrm>
            <a:off x="373247" y="3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/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 userDrawn="1">
            <p:ph type="body" sz="quarter" idx="12"/>
          </p:nvPr>
        </p:nvSpPr>
        <p:spPr>
          <a:xfrm>
            <a:off x="6443883" y="1766889"/>
            <a:ext cx="5339663" cy="33242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7"/>
          <p:cNvSpPr/>
          <p:nvPr userDrawn="1"/>
        </p:nvSpPr>
        <p:spPr>
          <a:xfrm>
            <a:off x="0" y="1538807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1"/>
          </p:nvPr>
        </p:nvSpPr>
        <p:spPr>
          <a:xfrm>
            <a:off x="242047" y="1289169"/>
            <a:ext cx="5506072" cy="4279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/>
          <p:cNvSpPr txBox="1"/>
          <p:nvPr/>
        </p:nvSpPr>
        <p:spPr>
          <a:xfrm>
            <a:off x="358567" y="118435"/>
            <a:ext cx="104882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 panose="020B0604020202020204"/>
                <a:cs typeface="Arial" panose="020B0604020202020204"/>
              </a:rPr>
              <a:t>РОССТАТ</a:t>
            </a:r>
            <a:endParaRPr sz="150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3"/>
          <p:cNvSpPr/>
          <p:nvPr/>
        </p:nvSpPr>
        <p:spPr>
          <a:xfrm>
            <a:off x="373247" y="3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/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 userDrawn="1">
            <p:ph type="body" sz="quarter" idx="12"/>
          </p:nvPr>
        </p:nvSpPr>
        <p:spPr>
          <a:xfrm>
            <a:off x="6443883" y="1289168"/>
            <a:ext cx="5339663" cy="427966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7"/>
          <p:cNvSpPr/>
          <p:nvPr userDrawn="1"/>
        </p:nvSpPr>
        <p:spPr>
          <a:xfrm>
            <a:off x="5671753" y="1289170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  <p:sp>
        <p:nvSpPr>
          <p:cNvPr id="18" name="object 7"/>
          <p:cNvSpPr/>
          <p:nvPr userDrawn="1"/>
        </p:nvSpPr>
        <p:spPr>
          <a:xfrm>
            <a:off x="0" y="1289165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 noChangeAspect="1"/>
          </p:cNvSpPr>
          <p:nvPr>
            <p:ph type="pic" sz="quarter" idx="11"/>
          </p:nvPr>
        </p:nvSpPr>
        <p:spPr>
          <a:xfrm>
            <a:off x="1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/>
          <p:cNvSpPr txBox="1"/>
          <p:nvPr/>
        </p:nvSpPr>
        <p:spPr>
          <a:xfrm>
            <a:off x="358567" y="118435"/>
            <a:ext cx="104882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 panose="020B0604020202020204"/>
                <a:cs typeface="Arial" panose="020B0604020202020204"/>
              </a:rPr>
              <a:t>РОССТАТ</a:t>
            </a:r>
            <a:endParaRPr sz="150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3"/>
          <p:cNvSpPr/>
          <p:nvPr/>
        </p:nvSpPr>
        <p:spPr>
          <a:xfrm>
            <a:off x="373247" y="3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/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 userDrawn="1">
            <p:ph type="body" sz="quarter" idx="12"/>
          </p:nvPr>
        </p:nvSpPr>
        <p:spPr>
          <a:xfrm>
            <a:off x="5745894" y="1569808"/>
            <a:ext cx="6037652" cy="371838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object 7"/>
          <p:cNvSpPr/>
          <p:nvPr userDrawn="1"/>
        </p:nvSpPr>
        <p:spPr>
          <a:xfrm>
            <a:off x="4997057" y="1569805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Рисунок 2"/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497868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"/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0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"/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2497868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358567" y="118435"/>
            <a:ext cx="104882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 panose="020B0604020202020204"/>
                <a:cs typeface="Arial" panose="020B0604020202020204"/>
              </a:rPr>
              <a:t>РОССТАТ</a:t>
            </a:r>
            <a:endParaRPr sz="150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3"/>
          <p:cNvSpPr/>
          <p:nvPr/>
        </p:nvSpPr>
        <p:spPr>
          <a:xfrm>
            <a:off x="373247" y="3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/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6" name="object 7"/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40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358567" y="118435"/>
            <a:ext cx="104882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 panose="020B0604020202020204"/>
                <a:cs typeface="Arial" panose="020B0604020202020204"/>
              </a:rPr>
              <a:t>РОССТАТ</a:t>
            </a:r>
            <a:endParaRPr sz="150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3"/>
          <p:cNvSpPr/>
          <p:nvPr/>
        </p:nvSpPr>
        <p:spPr>
          <a:xfrm>
            <a:off x="373247" y="3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/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6" name="object 7"/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40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/>
          <p:nvPr userDrawn="1"/>
        </p:nvSpPr>
        <p:spPr>
          <a:xfrm>
            <a:off x="0" y="1705727"/>
            <a:ext cx="12192000" cy="449299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8567" y="118435"/>
            <a:ext cx="104882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 panose="020B0604020202020204"/>
                <a:cs typeface="Arial" panose="020B0604020202020204"/>
              </a:rPr>
              <a:t>РОССТАТ</a:t>
            </a:r>
            <a:endParaRPr sz="150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3"/>
          <p:cNvSpPr/>
          <p:nvPr/>
        </p:nvSpPr>
        <p:spPr>
          <a:xfrm>
            <a:off x="373247" y="3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/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8" name="object 7"/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Текст 17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40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/>
          <p:cNvSpPr/>
          <p:nvPr userDrawn="1"/>
        </p:nvSpPr>
        <p:spPr>
          <a:xfrm>
            <a:off x="0" y="1473035"/>
            <a:ext cx="12192000" cy="5384966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8567" y="118435"/>
            <a:ext cx="104882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 panose="020B0604020202020204"/>
                <a:cs typeface="Arial" panose="020B0604020202020204"/>
              </a:rPr>
              <a:t>РОССТАТ</a:t>
            </a:r>
            <a:endParaRPr sz="150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3"/>
          <p:cNvSpPr/>
          <p:nvPr/>
        </p:nvSpPr>
        <p:spPr>
          <a:xfrm>
            <a:off x="373247" y="3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/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6" name="object 7"/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Текст 17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40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9" r="23284"/>
          <a:stretch>
            <a:fillRect/>
          </a:stretch>
        </p:blipFill>
        <p:spPr>
          <a:xfrm>
            <a:off x="12699" y="0"/>
            <a:ext cx="5532724" cy="6848977"/>
          </a:xfrm>
          <a:prstGeom prst="rect">
            <a:avLst/>
          </a:prstGeom>
        </p:spPr>
      </p:pic>
      <p:sp>
        <p:nvSpPr>
          <p:cNvPr id="12" name="object 6"/>
          <p:cNvSpPr/>
          <p:nvPr userDrawn="1"/>
        </p:nvSpPr>
        <p:spPr>
          <a:xfrm>
            <a:off x="2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3"/>
          <p:cNvSpPr/>
          <p:nvPr userDrawn="1"/>
        </p:nvSpPr>
        <p:spPr>
          <a:xfrm>
            <a:off x="-392" y="9023"/>
            <a:ext cx="5545817" cy="1299364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3"/>
          <p:cNvSpPr/>
          <p:nvPr userDrawn="1"/>
        </p:nvSpPr>
        <p:spPr>
          <a:xfrm>
            <a:off x="12699" y="5558636"/>
            <a:ext cx="5532724" cy="1299364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t>‹#›</a:t>
            </a:fld>
            <a:endParaRPr lang="ru-RU"/>
          </a:p>
        </p:txBody>
      </p:sp>
      <p:grpSp>
        <p:nvGrpSpPr>
          <p:cNvPr id="4" name="Группа 3"/>
          <p:cNvGrpSpPr/>
          <p:nvPr userDrawn="1"/>
        </p:nvGrpSpPr>
        <p:grpSpPr>
          <a:xfrm>
            <a:off x="11697892" y="5699624"/>
            <a:ext cx="494109" cy="499100"/>
            <a:chOff x="9699205" y="5186438"/>
            <a:chExt cx="440055" cy="444500"/>
          </a:xfrm>
        </p:grpSpPr>
        <p:sp>
          <p:nvSpPr>
            <p:cNvPr id="5" name="object 16"/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7"/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7"/>
          <p:cNvSpPr/>
          <p:nvPr userDrawn="1"/>
        </p:nvSpPr>
        <p:spPr>
          <a:xfrm>
            <a:off x="5087278" y="1308391"/>
            <a:ext cx="459073" cy="42502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874" y="105218"/>
            <a:ext cx="917339" cy="1075891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1741235" y="457347"/>
            <a:ext cx="3831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4964" y="5139"/>
            <a:ext cx="5557600" cy="684583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sz="2110"/>
          </a:p>
        </p:txBody>
      </p:sp>
      <p:sp>
        <p:nvSpPr>
          <p:cNvPr id="15" name="object 7"/>
          <p:cNvSpPr/>
          <p:nvPr userDrawn="1"/>
        </p:nvSpPr>
        <p:spPr>
          <a:xfrm>
            <a:off x="5086749" y="1410097"/>
            <a:ext cx="475816" cy="4035914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sz="211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Текст 24"/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1697892" y="5699624"/>
            <a:ext cx="494109" cy="499100"/>
            <a:chOff x="11697890" y="5699624"/>
            <a:chExt cx="494109" cy="499100"/>
          </a:xfrm>
        </p:grpSpPr>
        <p:sp>
          <p:nvSpPr>
            <p:cNvPr id="24" name="object 16"/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7"/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/>
          <p:cNvSpPr/>
          <p:nvPr userDrawn="1"/>
        </p:nvSpPr>
        <p:spPr>
          <a:xfrm>
            <a:off x="0" y="1894302"/>
            <a:ext cx="7035799" cy="306939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 descr="Изображение выглядит как внутренний, потолок, окно, стол&#10;&#10;Автоматически созданное описание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2" b="3491"/>
          <a:stretch>
            <a:fillRect/>
          </a:stretch>
        </p:blipFill>
        <p:spPr>
          <a:xfrm>
            <a:off x="497239" y="779146"/>
            <a:ext cx="6084007" cy="5001525"/>
          </a:xfrm>
          <a:prstGeom prst="rect">
            <a:avLst/>
          </a:prstGeom>
        </p:spPr>
      </p:pic>
      <p:sp>
        <p:nvSpPr>
          <p:cNvPr id="6" name="object 3"/>
          <p:cNvSpPr/>
          <p:nvPr userDrawn="1"/>
        </p:nvSpPr>
        <p:spPr>
          <a:xfrm>
            <a:off x="497236" y="777912"/>
            <a:ext cx="6084007" cy="5001525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874" y="3493454"/>
            <a:ext cx="5611369" cy="2340163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 userDrawn="1"/>
        </p:nvCxnSpPr>
        <p:spPr>
          <a:xfrm>
            <a:off x="832991" y="839824"/>
            <a:ext cx="0" cy="499379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 userDrawn="1"/>
        </p:nvCxnSpPr>
        <p:spPr>
          <a:xfrm>
            <a:off x="4429192" y="777912"/>
            <a:ext cx="0" cy="270361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 userDrawn="1"/>
        </p:nvCxnSpPr>
        <p:spPr>
          <a:xfrm>
            <a:off x="2251619" y="2244553"/>
            <a:ext cx="0" cy="12489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 userDrawn="1"/>
        </p:nvSpPr>
        <p:spPr>
          <a:xfrm>
            <a:off x="753019" y="4896194"/>
            <a:ext cx="170335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 userDrawn="1"/>
        </p:nvSpPr>
        <p:spPr>
          <a:xfrm>
            <a:off x="2162719" y="3422994"/>
            <a:ext cx="170335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 userDrawn="1"/>
        </p:nvSpPr>
        <p:spPr>
          <a:xfrm>
            <a:off x="4347119" y="692494"/>
            <a:ext cx="170335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Текст 25"/>
          <p:cNvSpPr>
            <a:spLocks noGrp="1"/>
          </p:cNvSpPr>
          <p:nvPr>
            <p:ph type="body" sz="quarter" idx="10"/>
          </p:nvPr>
        </p:nvSpPr>
        <p:spPr>
          <a:xfrm>
            <a:off x="7291579" y="1801610"/>
            <a:ext cx="4272892" cy="307022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/>
          <p:cNvSpPr/>
          <p:nvPr/>
        </p:nvSpPr>
        <p:spPr>
          <a:xfrm>
            <a:off x="7291580" y="5280337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7"/>
          <p:cNvSpPr/>
          <p:nvPr/>
        </p:nvSpPr>
        <p:spPr>
          <a:xfrm>
            <a:off x="7471301" y="5399295"/>
            <a:ext cx="153579" cy="288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внутренний, сталь, сидит, большой&#10;&#10;Автоматически созданное описание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" r="-65" b="17728"/>
          <a:stretch>
            <a:fillRect/>
          </a:stretch>
        </p:blipFill>
        <p:spPr>
          <a:xfrm>
            <a:off x="3" y="9644"/>
            <a:ext cx="12191999" cy="6863589"/>
          </a:xfrm>
          <a:prstGeom prst="rect">
            <a:avLst/>
          </a:prstGeom>
        </p:spPr>
      </p:pic>
      <p:sp>
        <p:nvSpPr>
          <p:cNvPr id="16" name="Прямоугольник 15"/>
          <p:cNvSpPr/>
          <p:nvPr userDrawn="1"/>
        </p:nvSpPr>
        <p:spPr>
          <a:xfrm>
            <a:off x="0" y="-1"/>
            <a:ext cx="12192000" cy="6882878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7" name="Полилиния 16"/>
          <p:cNvSpPr/>
          <p:nvPr userDrawn="1"/>
        </p:nvSpPr>
        <p:spPr>
          <a:xfrm>
            <a:off x="159532" y="1777703"/>
            <a:ext cx="3573395" cy="2497487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-1" fmla="*/ 0 w 1149350"/>
              <a:gd name="connsiteY0-2" fmla="*/ 0 h 1035050"/>
              <a:gd name="connsiteX1-3" fmla="*/ 1041400 w 1149350"/>
              <a:gd name="connsiteY1-4" fmla="*/ 977900 h 1035050"/>
              <a:gd name="connsiteX2-5" fmla="*/ 1149350 w 1149350"/>
              <a:gd name="connsiteY2-6" fmla="*/ 1035050 h 1035050"/>
              <a:gd name="connsiteX0-7" fmla="*/ 0 w 1149350"/>
              <a:gd name="connsiteY0-8" fmla="*/ 0 h 1035050"/>
              <a:gd name="connsiteX1-9" fmla="*/ 1041400 w 1149350"/>
              <a:gd name="connsiteY1-10" fmla="*/ 977900 h 1035050"/>
              <a:gd name="connsiteX2-11" fmla="*/ 1149350 w 1149350"/>
              <a:gd name="connsiteY2-12" fmla="*/ 1035050 h 1035050"/>
              <a:gd name="connsiteX0-13" fmla="*/ 0 w 1166570"/>
              <a:gd name="connsiteY0-14" fmla="*/ 0 h 1059877"/>
              <a:gd name="connsiteX1-15" fmla="*/ 1041400 w 1166570"/>
              <a:gd name="connsiteY1-16" fmla="*/ 977900 h 1059877"/>
              <a:gd name="connsiteX2-17" fmla="*/ 1147797 w 1166570"/>
              <a:gd name="connsiteY2-18" fmla="*/ 1004469 h 1059877"/>
              <a:gd name="connsiteX0-19" fmla="*/ 0 w 1210622"/>
              <a:gd name="connsiteY0-20" fmla="*/ 0 h 1014511"/>
              <a:gd name="connsiteX1-21" fmla="*/ 1041400 w 1210622"/>
              <a:gd name="connsiteY1-22" fmla="*/ 977900 h 1014511"/>
              <a:gd name="connsiteX2-23" fmla="*/ 1208391 w 1210622"/>
              <a:gd name="connsiteY2-24" fmla="*/ 822778 h 101451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2596056" y="4146622"/>
            <a:ext cx="609600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58115" algn="ctr">
              <a:lnSpc>
                <a:spcPct val="115000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ОБЩЕСИ</a:t>
            </a:r>
            <a:r>
              <a:rPr lang="ru-RU" spc="-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С</a:t>
            </a:r>
            <a:r>
              <a:rPr lang="ru-RU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ТЕМНЫЕ</a:t>
            </a:r>
            <a:br>
              <a:rPr lang="ru-RU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</a:br>
            <a:r>
              <a:rPr lang="ru-RU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ВЫВОДЫ</a:t>
            </a:r>
            <a:endParaRPr lang="ru-RU" dirty="0">
              <a:latin typeface="Arial" panose="020B0604020202020204"/>
              <a:cs typeface="Arial" panose="020B0604020202020204"/>
            </a:endParaRPr>
          </a:p>
        </p:txBody>
      </p:sp>
      <p:cxnSp>
        <p:nvCxnSpPr>
          <p:cNvPr id="24" name="Прямая соединительная линия 23"/>
          <p:cNvCxnSpPr/>
          <p:nvPr userDrawn="1"/>
        </p:nvCxnSpPr>
        <p:spPr>
          <a:xfrm>
            <a:off x="2625882" y="388471"/>
            <a:ext cx="914100" cy="18134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"/>
          <p:cNvSpPr/>
          <p:nvPr userDrawn="1"/>
        </p:nvSpPr>
        <p:spPr>
          <a:xfrm>
            <a:off x="3459152" y="9026"/>
            <a:ext cx="5273696" cy="6873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7"/>
          <p:cNvSpPr/>
          <p:nvPr userDrawn="1"/>
        </p:nvSpPr>
        <p:spPr>
          <a:xfrm>
            <a:off x="3459152" y="5855921"/>
            <a:ext cx="5273699" cy="1035983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34" name="Прямая соединительная линия 33"/>
          <p:cNvCxnSpPr/>
          <p:nvPr userDrawn="1"/>
        </p:nvCxnSpPr>
        <p:spPr>
          <a:xfrm>
            <a:off x="3498848" y="5855917"/>
            <a:ext cx="864047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/>
          <p:cNvSpPr/>
          <p:nvPr userDrawn="1"/>
        </p:nvSpPr>
        <p:spPr>
          <a:xfrm>
            <a:off x="3344737" y="5745268"/>
            <a:ext cx="224091" cy="2163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/>
          <p:nvPr userDrawn="1"/>
        </p:nvCxnSpPr>
        <p:spPr>
          <a:xfrm>
            <a:off x="3459152" y="9022"/>
            <a:ext cx="0" cy="684897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4"/>
          <p:cNvSpPr>
            <a:spLocks noGrp="1"/>
          </p:cNvSpPr>
          <p:nvPr>
            <p:ph type="body" sz="quarter" idx="11"/>
          </p:nvPr>
        </p:nvSpPr>
        <p:spPr>
          <a:xfrm>
            <a:off x="604595" y="1742157"/>
            <a:ext cx="4510332" cy="3373689"/>
          </a:xfrm>
          <a:prstGeom prst="rect">
            <a:avLst/>
          </a:prstGeom>
        </p:spPr>
        <p:txBody>
          <a:bodyPr lIns="0" tIns="0" anchor="ctr" anchorCtr="0"/>
          <a:lstStyle>
            <a:lvl1pPr marL="12700" marR="5080" indent="0" algn="l" defTabSz="914400" rtl="0" eaLnBrk="1" latinLnBrk="0" hangingPunct="1">
              <a:spcBef>
                <a:spcPts val="905"/>
              </a:spcBef>
              <a:buNone/>
              <a:defRPr lang="ru-RU" sz="4800" kern="1200" spc="-25" dirty="0">
                <a:solidFill>
                  <a:srgbClr val="999999"/>
                </a:solidFill>
                <a:latin typeface="Arial" panose="020B0604020202020204"/>
                <a:ea typeface="+mn-ea"/>
                <a:cs typeface="Arial" panose="020B0604020202020204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object 3"/>
          <p:cNvSpPr/>
          <p:nvPr userDrawn="1"/>
        </p:nvSpPr>
        <p:spPr>
          <a:xfrm>
            <a:off x="0" y="1742157"/>
            <a:ext cx="405131" cy="3373689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/>
          <p:cNvSpPr/>
          <p:nvPr userDrawn="1"/>
        </p:nvSpPr>
        <p:spPr>
          <a:xfrm>
            <a:off x="6235703" y="-1"/>
            <a:ext cx="1094663" cy="685800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6"/>
          <p:cNvSpPr/>
          <p:nvPr/>
        </p:nvSpPr>
        <p:spPr>
          <a:xfrm>
            <a:off x="5462192" y="4900159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7"/>
          <p:cNvSpPr/>
          <p:nvPr/>
        </p:nvSpPr>
        <p:spPr>
          <a:xfrm>
            <a:off x="5641916" y="5019117"/>
            <a:ext cx="153579" cy="28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 userDrawn="1"/>
        </p:nvSpPr>
        <p:spPr>
          <a:xfrm>
            <a:off x="358567" y="118435"/>
            <a:ext cx="104882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 panose="020B0604020202020204"/>
                <a:cs typeface="Arial" panose="020B0604020202020204"/>
              </a:rPr>
              <a:t>РОССТАТ</a:t>
            </a:r>
            <a:endParaRPr sz="150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3"/>
          <p:cNvSpPr/>
          <p:nvPr/>
        </p:nvSpPr>
        <p:spPr>
          <a:xfrm>
            <a:off x="373247" y="3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/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object 7"/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40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/>
          <p:cNvSpPr/>
          <p:nvPr/>
        </p:nvSpPr>
        <p:spPr>
          <a:xfrm>
            <a:off x="1362896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6"/>
          <p:cNvSpPr/>
          <p:nvPr/>
        </p:nvSpPr>
        <p:spPr>
          <a:xfrm>
            <a:off x="1272566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"/>
          <p:cNvSpPr/>
          <p:nvPr/>
        </p:nvSpPr>
        <p:spPr>
          <a:xfrm>
            <a:off x="4731131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6"/>
          <p:cNvSpPr/>
          <p:nvPr/>
        </p:nvSpPr>
        <p:spPr>
          <a:xfrm>
            <a:off x="4640799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"/>
          <p:cNvSpPr/>
          <p:nvPr/>
        </p:nvSpPr>
        <p:spPr>
          <a:xfrm>
            <a:off x="8099364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6"/>
          <p:cNvSpPr/>
          <p:nvPr/>
        </p:nvSpPr>
        <p:spPr>
          <a:xfrm>
            <a:off x="8009031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Текст 4"/>
          <p:cNvSpPr>
            <a:spLocks noGrp="1"/>
          </p:cNvSpPr>
          <p:nvPr userDrawn="1">
            <p:ph type="body" sz="quarter" idx="12"/>
          </p:nvPr>
        </p:nvSpPr>
        <p:spPr>
          <a:xfrm>
            <a:off x="1600201" y="3031457"/>
            <a:ext cx="2557683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/>
          <p:cNvSpPr>
            <a:spLocks noGrp="1"/>
          </p:cNvSpPr>
          <p:nvPr userDrawn="1">
            <p:ph type="body" sz="quarter" idx="13"/>
          </p:nvPr>
        </p:nvSpPr>
        <p:spPr>
          <a:xfrm>
            <a:off x="4991101" y="3031457"/>
            <a:ext cx="2557683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/>
          <p:cNvSpPr>
            <a:spLocks noGrp="1"/>
          </p:cNvSpPr>
          <p:nvPr userDrawn="1">
            <p:ph type="body" sz="quarter" idx="14"/>
          </p:nvPr>
        </p:nvSpPr>
        <p:spPr>
          <a:xfrm>
            <a:off x="8343901" y="3031457"/>
            <a:ext cx="2557683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/>
          <p:cNvSpPr>
            <a:spLocks noGrp="1"/>
          </p:cNvSpPr>
          <p:nvPr userDrawn="1">
            <p:ph type="body" sz="quarter" idx="15"/>
          </p:nvPr>
        </p:nvSpPr>
        <p:spPr>
          <a:xfrm>
            <a:off x="1426439" y="2231361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/>
          <p:cNvSpPr>
            <a:spLocks noGrp="1"/>
          </p:cNvSpPr>
          <p:nvPr userDrawn="1">
            <p:ph type="body" sz="quarter" idx="16"/>
          </p:nvPr>
        </p:nvSpPr>
        <p:spPr>
          <a:xfrm>
            <a:off x="4782968" y="2231361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/>
          <p:cNvSpPr>
            <a:spLocks noGrp="1"/>
          </p:cNvSpPr>
          <p:nvPr userDrawn="1">
            <p:ph type="body" sz="quarter" idx="17"/>
          </p:nvPr>
        </p:nvSpPr>
        <p:spPr>
          <a:xfrm>
            <a:off x="8166040" y="2231361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358567" y="118435"/>
            <a:ext cx="104882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 panose="020B0604020202020204"/>
                <a:cs typeface="Arial" panose="020B0604020202020204"/>
              </a:rPr>
              <a:t>РОССТАТ</a:t>
            </a:r>
            <a:endParaRPr sz="150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3"/>
          <p:cNvSpPr/>
          <p:nvPr/>
        </p:nvSpPr>
        <p:spPr>
          <a:xfrm>
            <a:off x="373247" y="3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/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object 7"/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40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/>
          <p:cNvSpPr>
            <a:spLocks noGrp="1"/>
          </p:cNvSpPr>
          <p:nvPr userDrawn="1">
            <p:ph type="body" sz="quarter" idx="12"/>
          </p:nvPr>
        </p:nvSpPr>
        <p:spPr>
          <a:xfrm>
            <a:off x="1000127" y="1687112"/>
            <a:ext cx="8310783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 panose="020B0604020202020204"/>
                <a:ea typeface="+mn-ea"/>
                <a:cs typeface="Arial" panose="020B0604020202020204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358567" y="118435"/>
            <a:ext cx="104882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 panose="020B0604020202020204"/>
                <a:cs typeface="Arial" panose="020B0604020202020204"/>
              </a:rPr>
              <a:t>РОССТАТ</a:t>
            </a:r>
            <a:endParaRPr sz="150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3"/>
          <p:cNvSpPr/>
          <p:nvPr/>
        </p:nvSpPr>
        <p:spPr>
          <a:xfrm>
            <a:off x="373247" y="3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/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object 7"/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40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/>
          <p:cNvSpPr>
            <a:spLocks noGrp="1"/>
          </p:cNvSpPr>
          <p:nvPr userDrawn="1">
            <p:ph type="body" sz="quarter" idx="12"/>
          </p:nvPr>
        </p:nvSpPr>
        <p:spPr>
          <a:xfrm>
            <a:off x="1000126" y="1687112"/>
            <a:ext cx="518160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 panose="020B0604020202020204"/>
                <a:ea typeface="+mn-ea"/>
                <a:cs typeface="Arial" panose="020B0604020202020204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/>
          <p:cNvSpPr>
            <a:spLocks noGrp="1"/>
          </p:cNvSpPr>
          <p:nvPr userDrawn="1">
            <p:ph type="body" sz="quarter" idx="13"/>
          </p:nvPr>
        </p:nvSpPr>
        <p:spPr>
          <a:xfrm>
            <a:off x="6438903" y="1687112"/>
            <a:ext cx="525899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 panose="020B0604020202020204"/>
                <a:ea typeface="+mn-ea"/>
                <a:cs typeface="Arial" panose="020B0604020202020204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310907" y="63556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mailto:P70_NS@gks.ru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12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microsoft.com/office/2007/relationships/hdphoto" Target="../media/hdphoto1.wdp"/><Relationship Id="rId4" Type="http://schemas.openxmlformats.org/officeDocument/2006/relationships/image" Target="../media/image12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8773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9219670" y="6316029"/>
            <a:ext cx="2743200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t>10</a:t>
            </a:fld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11697892" y="5699624"/>
            <a:ext cx="494109" cy="499100"/>
            <a:chOff x="9699205" y="5186438"/>
            <a:chExt cx="440055" cy="444500"/>
          </a:xfrm>
        </p:grpSpPr>
        <p:sp>
          <p:nvSpPr>
            <p:cNvPr id="15" name="object 16"/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7"/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13"/>
          <a:stretch>
            <a:fillRect/>
          </a:stretch>
        </p:blipFill>
        <p:spPr>
          <a:xfrm>
            <a:off x="9572674" y="6498592"/>
            <a:ext cx="435865" cy="6573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13"/>
          <a:stretch>
            <a:fillRect/>
          </a:stretch>
        </p:blipFill>
        <p:spPr>
          <a:xfrm>
            <a:off x="10591270" y="6498592"/>
            <a:ext cx="435865" cy="65732"/>
          </a:xfrm>
          <a:prstGeom prst="rect">
            <a:avLst/>
          </a:prstGeom>
        </p:spPr>
      </p:pic>
      <p:sp>
        <p:nvSpPr>
          <p:cNvPr id="10" name="TextBox 5"/>
          <p:cNvSpPr txBox="1"/>
          <p:nvPr/>
        </p:nvSpPr>
        <p:spPr>
          <a:xfrm>
            <a:off x="286387" y="93346"/>
            <a:ext cx="124269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334286"/>
                </a:solidFill>
              </a:rPr>
              <a:t>Томскстат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069" y="6362109"/>
            <a:ext cx="331531" cy="33153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993" y="6355759"/>
            <a:ext cx="331531" cy="331531"/>
          </a:xfrm>
          <a:prstGeom prst="rect">
            <a:avLst/>
          </a:prstGeom>
        </p:spPr>
      </p:pic>
      <p:sp>
        <p:nvSpPr>
          <p:cNvPr id="56" name="object 7"/>
          <p:cNvSpPr/>
          <p:nvPr/>
        </p:nvSpPr>
        <p:spPr>
          <a:xfrm>
            <a:off x="41384" y="746120"/>
            <a:ext cx="245003" cy="758835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DA0000"/>
          </a:solidFill>
        </p:spPr>
        <p:txBody>
          <a:bodyPr wrap="square" lIns="0" tIns="0" rIns="0" bIns="0" rtlCol="0"/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8553" y="561454"/>
            <a:ext cx="6934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Указания по заполнению формы № 1(рабочая сила)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20EBCCE-74B4-422C-B87E-F52E6AA3C0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6272" y="1077230"/>
            <a:ext cx="10244822" cy="1599365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27" name="Овал 26">
            <a:extLst>
              <a:ext uri="{FF2B5EF4-FFF2-40B4-BE49-F238E27FC236}">
                <a16:creationId xmlns:a16="http://schemas.microsoft.com/office/drawing/2014/main" xmlns="" id="{301F6989-D916-41C2-BF1F-792251AE9DF2}"/>
              </a:ext>
            </a:extLst>
          </p:cNvPr>
          <p:cNvSpPr/>
          <p:nvPr/>
        </p:nvSpPr>
        <p:spPr>
          <a:xfrm>
            <a:off x="7360230" y="2370660"/>
            <a:ext cx="625919" cy="327401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10</a:t>
            </a:r>
            <a:endParaRPr lang="ru-RU" sz="1200" dirty="0"/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875788"/>
              </p:ext>
            </p:extLst>
          </p:nvPr>
        </p:nvGraphicFramePr>
        <p:xfrm>
          <a:off x="697832" y="3094892"/>
          <a:ext cx="10323094" cy="31111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23094"/>
              </a:tblGrid>
              <a:tr h="20259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200" b="1" i="0" u="none" strike="noStrike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СТРОКА 10  </a:t>
                      </a:r>
                      <a:r>
                        <a:rPr lang="ru-RU" sz="1100" b="1" i="0" u="none" strike="noStrik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Доплаты и надбавки к тарифным ставкам и окладам, носящие систематический характер, обусловленные функционированием данной организации и профессиональной принадлежностью работника -</a:t>
                      </a:r>
                      <a:r>
                        <a:rPr lang="ru-RU" sz="1050" b="1" i="0" u="none" strike="noStrik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100" b="1" i="0" u="none" strike="noStrike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ВКЛЮЧАЕТ</a:t>
                      </a:r>
                      <a:r>
                        <a:rPr lang="ru-RU" sz="1050" b="1" i="0" u="none" strike="noStrike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35454">
                <a:tc>
                  <a:txBody>
                    <a:bodyPr/>
                    <a:lstStyle/>
                    <a:p>
                      <a:pPr marL="285750" marR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Повышенная</a:t>
                      </a:r>
                      <a:r>
                        <a:rPr lang="ru-RU" sz="1100" b="0" i="0" u="none" strike="noStrik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оплата труда на тяжелых работах и в ночное время;</a:t>
                      </a:r>
                      <a:endParaRPr lang="ru-RU" sz="11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4819">
                <a:tc>
                  <a:txBody>
                    <a:bodyPr/>
                    <a:lstStyle/>
                    <a:p>
                      <a:pPr marL="285750" marR="0" indent="-2857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Время передвижения</a:t>
                      </a:r>
                      <a:r>
                        <a:rPr lang="ru-RU" sz="1100" b="0" i="0" u="none" strike="noStrik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работников, занятых на подземных работах (шахты, рудники);</a:t>
                      </a:r>
                      <a:endParaRPr lang="ru-RU" sz="11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17406">
                <a:tc>
                  <a:txBody>
                    <a:bodyPr/>
                    <a:lstStyle/>
                    <a:p>
                      <a:pPr marL="285750" indent="-285750" algn="l" fontAlgn="b">
                        <a:spcBef>
                          <a:spcPts val="600"/>
                        </a:spcBef>
                        <a:buFont typeface="Wingdings" pitchFamily="2" charset="2"/>
                        <a:buChar char="§"/>
                      </a:pPr>
                      <a:r>
                        <a:rPr lang="ru-RU" sz="1100" b="0" i="0" u="none" strike="noStrik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объема работ, многосменный режим, исполнение временно отсутствующего работника без освобождения от основной работы;</a:t>
                      </a:r>
                      <a:endParaRPr lang="ru-RU" sz="11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17406">
                <a:tc>
                  <a:txBody>
                    <a:bodyPr/>
                    <a:lstStyle/>
                    <a:p>
                      <a:pPr marL="285750" marR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100" b="0" i="0" u="none" strike="noStrik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Профессиональное мастерство, классность;</a:t>
                      </a:r>
                      <a:endParaRPr lang="ru-RU" sz="11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17406">
                <a:tc>
                  <a:txBody>
                    <a:bodyPr/>
                    <a:lstStyle/>
                    <a:p>
                      <a:pPr marL="285750" marR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Надбавки за стаж;</a:t>
                      </a:r>
                      <a:endParaRPr lang="ru-RU" sz="11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4819">
                <a:tc>
                  <a:txBody>
                    <a:bodyPr/>
                    <a:lstStyle/>
                    <a:p>
                      <a:pPr marL="285750" marR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Руководство</a:t>
                      </a:r>
                      <a:r>
                        <a:rPr lang="ru-RU" sz="1100" b="0" i="0" u="none" strike="noStrik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бригадой;</a:t>
                      </a:r>
                      <a:endParaRPr lang="ru-RU" sz="11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4177">
                <a:tc>
                  <a:txBody>
                    <a:bodyPr/>
                    <a:lstStyle/>
                    <a:p>
                      <a:pPr marL="285750" marR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Вахтовый метод работы,</a:t>
                      </a:r>
                      <a:r>
                        <a:rPr lang="ru-RU" sz="1100" b="0" i="0" u="none" strike="noStrik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также за фактические дни нахождения в пути от места нахождения организаций  (пункта сбора) до места выполнения работы и обратно;</a:t>
                      </a:r>
                      <a:endParaRPr lang="ru-RU" sz="11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4177">
                <a:tc>
                  <a:txBody>
                    <a:bodyPr/>
                    <a:lstStyle/>
                    <a:p>
                      <a:pPr marL="285750" marR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Выполненные работы в</a:t>
                      </a:r>
                      <a:r>
                        <a:rPr lang="ru-RU" sz="1100" b="0" i="0" u="none" strike="noStrik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связи с разъездным характером;</a:t>
                      </a:r>
                      <a:endParaRPr lang="ru-RU" sz="11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4177">
                <a:tc>
                  <a:txBody>
                    <a:bodyPr/>
                    <a:lstStyle/>
                    <a:p>
                      <a:pPr marL="285750" marR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Выполнения монтажных, наладочных и строительных работ;</a:t>
                      </a:r>
                      <a:endParaRPr lang="ru-RU" sz="11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4177">
                <a:tc>
                  <a:txBody>
                    <a:bodyPr/>
                    <a:lstStyle/>
                    <a:p>
                      <a:pPr marL="285750" marR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Др. носящие систематический характер, обусловленные функционированием</a:t>
                      </a:r>
                      <a:r>
                        <a:rPr lang="ru-RU" sz="1100" b="0" i="0" u="none" strike="noStrik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данной организации профессиональной принадлежностью работников.</a:t>
                      </a:r>
                      <a:endParaRPr lang="ru-RU" sz="11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247" y="6359504"/>
            <a:ext cx="365440" cy="36288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974" y="6398558"/>
            <a:ext cx="331531" cy="331531"/>
          </a:xfrm>
          <a:prstGeom prst="rect">
            <a:avLst/>
          </a:prstGeom>
        </p:spPr>
      </p:pic>
      <p:grpSp>
        <p:nvGrpSpPr>
          <p:cNvPr id="34" name="Группа 33"/>
          <p:cNvGrpSpPr/>
          <p:nvPr/>
        </p:nvGrpSpPr>
        <p:grpSpPr>
          <a:xfrm>
            <a:off x="1426252" y="216537"/>
            <a:ext cx="10403791" cy="381755"/>
            <a:chOff x="1439586" y="4278651"/>
            <a:chExt cx="10403790" cy="381755"/>
          </a:xfrm>
        </p:grpSpPr>
        <p:sp>
          <p:nvSpPr>
            <p:cNvPr id="35" name="object 9"/>
            <p:cNvSpPr/>
            <p:nvPr/>
          </p:nvSpPr>
          <p:spPr>
            <a:xfrm>
              <a:off x="1439586" y="4332539"/>
              <a:ext cx="4894855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11"/>
            <p:cNvSpPr/>
            <p:nvPr/>
          </p:nvSpPr>
          <p:spPr>
            <a:xfrm flipV="1">
              <a:off x="6312024" y="4278651"/>
              <a:ext cx="5531352" cy="4571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7" name="Группа 36"/>
            <p:cNvGrpSpPr/>
            <p:nvPr/>
          </p:nvGrpSpPr>
          <p:grpSpPr>
            <a:xfrm>
              <a:off x="6262727" y="4280406"/>
              <a:ext cx="238082" cy="103714"/>
              <a:chOff x="2667374" y="2712291"/>
              <a:chExt cx="238082" cy="103714"/>
            </a:xfrm>
          </p:grpSpPr>
          <p:sp>
            <p:nvSpPr>
              <p:cNvPr id="39" name="object 12"/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" name="object 12"/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241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9219670" y="6316029"/>
            <a:ext cx="2743200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t>11</a:t>
            </a:fld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11697892" y="5699624"/>
            <a:ext cx="494109" cy="499100"/>
            <a:chOff x="9699205" y="5186438"/>
            <a:chExt cx="440055" cy="444500"/>
          </a:xfrm>
        </p:grpSpPr>
        <p:sp>
          <p:nvSpPr>
            <p:cNvPr id="15" name="object 16"/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7"/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13"/>
          <a:stretch>
            <a:fillRect/>
          </a:stretch>
        </p:blipFill>
        <p:spPr>
          <a:xfrm>
            <a:off x="9572674" y="6498592"/>
            <a:ext cx="435865" cy="6573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13"/>
          <a:stretch>
            <a:fillRect/>
          </a:stretch>
        </p:blipFill>
        <p:spPr>
          <a:xfrm>
            <a:off x="10591270" y="6498592"/>
            <a:ext cx="435865" cy="65732"/>
          </a:xfrm>
          <a:prstGeom prst="rect">
            <a:avLst/>
          </a:prstGeom>
        </p:spPr>
      </p:pic>
      <p:sp>
        <p:nvSpPr>
          <p:cNvPr id="10" name="TextBox 5"/>
          <p:cNvSpPr txBox="1"/>
          <p:nvPr/>
        </p:nvSpPr>
        <p:spPr>
          <a:xfrm>
            <a:off x="286387" y="93346"/>
            <a:ext cx="124269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334286"/>
                </a:solidFill>
              </a:rPr>
              <a:t>Томскстат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069" y="6362109"/>
            <a:ext cx="331531" cy="33153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993" y="6355759"/>
            <a:ext cx="331531" cy="331531"/>
          </a:xfrm>
          <a:prstGeom prst="rect">
            <a:avLst/>
          </a:prstGeom>
        </p:spPr>
      </p:pic>
      <p:sp>
        <p:nvSpPr>
          <p:cNvPr id="56" name="object 7"/>
          <p:cNvSpPr/>
          <p:nvPr/>
        </p:nvSpPr>
        <p:spPr>
          <a:xfrm>
            <a:off x="41384" y="746120"/>
            <a:ext cx="245003" cy="758835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DA0000"/>
          </a:solidFill>
        </p:spPr>
        <p:txBody>
          <a:bodyPr wrap="square" lIns="0" tIns="0" rIns="0" bIns="0" rtlCol="0"/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3046" y="427262"/>
            <a:ext cx="7221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Указания по заполнению формы № 1(рабочая сила)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65C15D5C-7956-485F-82F7-AFECE08B63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415" y="1314674"/>
            <a:ext cx="7100392" cy="1949116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33" name="TextBox 32"/>
          <p:cNvSpPr txBox="1"/>
          <p:nvPr/>
        </p:nvSpPr>
        <p:spPr>
          <a:xfrm>
            <a:off x="8644668" y="1897860"/>
            <a:ext cx="2873828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Стр.11</a:t>
            </a:r>
            <a:r>
              <a:rPr lang="ru-RU" sz="1600" dirty="0" smtClean="0"/>
              <a:t> Премии, в том числе </a:t>
            </a:r>
            <a:r>
              <a:rPr lang="ru-RU" sz="1600" dirty="0" err="1" smtClean="0"/>
              <a:t>неденежной</a:t>
            </a:r>
            <a:r>
              <a:rPr lang="ru-RU" sz="1600" dirty="0" smtClean="0"/>
              <a:t>  форме, имеющие систематический характер, независимо от источника выплат</a:t>
            </a:r>
            <a:endParaRPr lang="ru-RU" sz="1600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xmlns="" id="{E28557FE-7C23-4AE0-BD7C-F3BED61DEED9}"/>
              </a:ext>
            </a:extLst>
          </p:cNvPr>
          <p:cNvSpPr/>
          <p:nvPr/>
        </p:nvSpPr>
        <p:spPr>
          <a:xfrm>
            <a:off x="5167228" y="2949259"/>
            <a:ext cx="510925" cy="180803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13</a:t>
            </a:r>
            <a:endParaRPr lang="ru-RU" sz="1000" dirty="0"/>
          </a:p>
        </p:txBody>
      </p:sp>
      <p:sp>
        <p:nvSpPr>
          <p:cNvPr id="36" name="TextBox 35"/>
          <p:cNvSpPr txBox="1"/>
          <p:nvPr/>
        </p:nvSpPr>
        <p:spPr>
          <a:xfrm>
            <a:off x="1177107" y="4148453"/>
            <a:ext cx="3396343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Стр. 13 </a:t>
            </a:r>
            <a:r>
              <a:rPr lang="ru-RU" sz="1600" dirty="0" smtClean="0"/>
              <a:t>Оплата работы в выходные и праздники; сверхурочная работа ; дни отдыха (предоставленных в связи с переработкой рабочего времени при вахтовом методе работ)</a:t>
            </a:r>
            <a:endParaRPr lang="ru-RU" sz="1600" dirty="0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xmlns="" id="{B1629254-8455-4057-B3CF-43EA58155597}"/>
              </a:ext>
            </a:extLst>
          </p:cNvPr>
          <p:cNvSpPr/>
          <p:nvPr/>
        </p:nvSpPr>
        <p:spPr>
          <a:xfrm>
            <a:off x="5167228" y="2559579"/>
            <a:ext cx="487101" cy="273045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11</a:t>
            </a:r>
            <a:endParaRPr lang="ru-RU" sz="1200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xmlns="" id="{0EAAAAFF-AB2B-4F41-970B-586BBCDE037B}"/>
              </a:ext>
            </a:extLst>
          </p:cNvPr>
          <p:cNvSpPr/>
          <p:nvPr/>
        </p:nvSpPr>
        <p:spPr>
          <a:xfrm>
            <a:off x="5167228" y="2764962"/>
            <a:ext cx="510925" cy="184297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12</a:t>
            </a:r>
            <a:endParaRPr lang="ru-RU" sz="1000" dirty="0"/>
          </a:p>
        </p:txBody>
      </p:sp>
      <p:sp>
        <p:nvSpPr>
          <p:cNvPr id="45" name="TextBox 44"/>
          <p:cNvSpPr txBox="1"/>
          <p:nvPr/>
        </p:nvSpPr>
        <p:spPr>
          <a:xfrm>
            <a:off x="5401484" y="4133292"/>
            <a:ext cx="4989425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Стр. 12</a:t>
            </a:r>
            <a:r>
              <a:rPr lang="ru-RU" sz="1600" dirty="0" smtClean="0"/>
              <a:t> Выплаты, обусловленные районным регулированием оплаты труда: по коэффициентам (районным, за работу в высокогорных районах, в пустынных и безводных местностях) и процентным надбавкам к заработной плате, работающих в районах Крайнего Севера </a:t>
            </a:r>
            <a:endParaRPr lang="ru-RU" sz="1600" dirty="0"/>
          </a:p>
        </p:txBody>
      </p:sp>
      <p:sp>
        <p:nvSpPr>
          <p:cNvPr id="46" name="Стрелка вправо 45"/>
          <p:cNvSpPr/>
          <p:nvPr/>
        </p:nvSpPr>
        <p:spPr>
          <a:xfrm rot="9723523" flipV="1">
            <a:off x="2058316" y="3523026"/>
            <a:ext cx="3241889" cy="129249"/>
          </a:xfrm>
          <a:prstGeom prst="right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право 46"/>
          <p:cNvSpPr/>
          <p:nvPr/>
        </p:nvSpPr>
        <p:spPr>
          <a:xfrm rot="1537187" flipV="1">
            <a:off x="5550365" y="3470292"/>
            <a:ext cx="2767034" cy="129549"/>
          </a:xfrm>
          <a:prstGeom prst="right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право 47"/>
          <p:cNvSpPr/>
          <p:nvPr/>
        </p:nvSpPr>
        <p:spPr>
          <a:xfrm flipV="1">
            <a:off x="5678153" y="2685084"/>
            <a:ext cx="2966515" cy="137723"/>
          </a:xfrm>
          <a:prstGeom prst="right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974" y="6398558"/>
            <a:ext cx="331531" cy="33153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974" y="6362110"/>
            <a:ext cx="370573" cy="367980"/>
          </a:xfrm>
          <a:prstGeom prst="rect">
            <a:avLst/>
          </a:prstGeom>
        </p:spPr>
      </p:pic>
      <p:grpSp>
        <p:nvGrpSpPr>
          <p:cNvPr id="49" name="Группа 48"/>
          <p:cNvGrpSpPr/>
          <p:nvPr/>
        </p:nvGrpSpPr>
        <p:grpSpPr>
          <a:xfrm>
            <a:off x="1426252" y="227554"/>
            <a:ext cx="10403791" cy="381755"/>
            <a:chOff x="1439586" y="4278651"/>
            <a:chExt cx="10403790" cy="381755"/>
          </a:xfrm>
        </p:grpSpPr>
        <p:sp>
          <p:nvSpPr>
            <p:cNvPr id="50" name="object 9"/>
            <p:cNvSpPr/>
            <p:nvPr/>
          </p:nvSpPr>
          <p:spPr>
            <a:xfrm>
              <a:off x="1439586" y="4332539"/>
              <a:ext cx="4894855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1" name="object 11"/>
            <p:cNvSpPr/>
            <p:nvPr/>
          </p:nvSpPr>
          <p:spPr>
            <a:xfrm flipV="1">
              <a:off x="6312024" y="4278651"/>
              <a:ext cx="5531352" cy="4571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7" name="Группа 56"/>
            <p:cNvGrpSpPr/>
            <p:nvPr/>
          </p:nvGrpSpPr>
          <p:grpSpPr>
            <a:xfrm>
              <a:off x="6262727" y="4280406"/>
              <a:ext cx="238082" cy="103714"/>
              <a:chOff x="2667374" y="2712291"/>
              <a:chExt cx="238082" cy="103714"/>
            </a:xfrm>
          </p:grpSpPr>
          <p:sp>
            <p:nvSpPr>
              <p:cNvPr id="58" name="object 12"/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9" name="object 12"/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078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9219670" y="6316029"/>
            <a:ext cx="2743200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t>12</a:t>
            </a:fld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11697892" y="5699624"/>
            <a:ext cx="494109" cy="499100"/>
            <a:chOff x="9699205" y="5186438"/>
            <a:chExt cx="440055" cy="444500"/>
          </a:xfrm>
        </p:grpSpPr>
        <p:sp>
          <p:nvSpPr>
            <p:cNvPr id="15" name="object 16"/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7"/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13"/>
          <a:stretch>
            <a:fillRect/>
          </a:stretch>
        </p:blipFill>
        <p:spPr>
          <a:xfrm>
            <a:off x="9572674" y="6498592"/>
            <a:ext cx="435865" cy="6573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13"/>
          <a:stretch>
            <a:fillRect/>
          </a:stretch>
        </p:blipFill>
        <p:spPr>
          <a:xfrm>
            <a:off x="10591270" y="6498592"/>
            <a:ext cx="435865" cy="65732"/>
          </a:xfrm>
          <a:prstGeom prst="rect">
            <a:avLst/>
          </a:prstGeom>
        </p:spPr>
      </p:pic>
      <p:sp>
        <p:nvSpPr>
          <p:cNvPr id="10" name="TextBox 5"/>
          <p:cNvSpPr txBox="1"/>
          <p:nvPr/>
        </p:nvSpPr>
        <p:spPr>
          <a:xfrm>
            <a:off x="286387" y="93346"/>
            <a:ext cx="124269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334286"/>
                </a:solidFill>
              </a:rPr>
              <a:t>Томскстат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069" y="6362109"/>
            <a:ext cx="331531" cy="33153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993" y="6355759"/>
            <a:ext cx="331531" cy="331531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201" y="6380974"/>
            <a:ext cx="331531" cy="331531"/>
          </a:xfrm>
          <a:prstGeom prst="rect">
            <a:avLst/>
          </a:prstGeom>
        </p:spPr>
      </p:pic>
      <p:sp>
        <p:nvSpPr>
          <p:cNvPr id="56" name="object 7"/>
          <p:cNvSpPr/>
          <p:nvPr/>
        </p:nvSpPr>
        <p:spPr>
          <a:xfrm>
            <a:off x="41384" y="746120"/>
            <a:ext cx="245003" cy="758835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DA0000"/>
          </a:solidFill>
        </p:spPr>
        <p:txBody>
          <a:bodyPr wrap="square" lIns="0" tIns="0" rIns="0" bIns="0" rtlCol="0"/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3046" y="427262"/>
            <a:ext cx="7221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Указания по заполнению формы № </a:t>
            </a:r>
            <a:r>
              <a:rPr lang="ru-RU" sz="2000" b="1" dirty="0" smtClean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(</a:t>
            </a:r>
            <a:r>
              <a:rPr lang="ru-RU" sz="20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рабочая сила)</a:t>
            </a:r>
          </a:p>
        </p:txBody>
      </p:sp>
      <p:pic>
        <p:nvPicPr>
          <p:cNvPr id="31" name="Рисунок 30"/>
          <p:cNvPicPr/>
          <p:nvPr/>
        </p:nvPicPr>
        <p:blipFill rotWithShape="1">
          <a:blip r:embed="rId8"/>
          <a:srcRect l="9387" t="35670" r="10580" b="43466"/>
          <a:stretch/>
        </p:blipFill>
        <p:spPr>
          <a:xfrm>
            <a:off x="529390" y="1004090"/>
            <a:ext cx="6436894" cy="2014275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34" name="TextBox 33"/>
          <p:cNvSpPr txBox="1"/>
          <p:nvPr/>
        </p:nvSpPr>
        <p:spPr>
          <a:xfrm>
            <a:off x="7643446" y="516003"/>
            <a:ext cx="3672312" cy="31393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 smtClean="0">
                <a:solidFill>
                  <a:srgbClr val="FF0000"/>
                </a:solidFill>
              </a:rPr>
              <a:t>Строка 16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 Включает:</a:t>
            </a:r>
          </a:p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Оплата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жегодных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основных и дополнительных отпусков (без денежных компенсаций за неиспользованный отпуск)</a:t>
            </a:r>
            <a:endParaRPr lang="ru-RU" sz="1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Не включает:</a:t>
            </a:r>
          </a:p>
          <a:p>
            <a:pPr marL="171450" indent="-171450" algn="ctr">
              <a:buFont typeface="Arial" pitchFamily="34" charset="0"/>
              <a:buChar char="•"/>
            </a:pPr>
            <a:r>
              <a:rPr lang="ru-RU" sz="1200" dirty="0" smtClean="0"/>
              <a:t>Материальная помощь, предоставленная  работникам (кроме материальной помощи, представленной работникам по семейным обстоятельствам, на медикаменты, погребение, в связи с бракосочетанием, рождением ребенка.</a:t>
            </a:r>
          </a:p>
          <a:p>
            <a:pPr marL="171450" indent="-171450" algn="ctr">
              <a:buFont typeface="Arial" pitchFamily="34" charset="0"/>
              <a:buChar char="•"/>
            </a:pPr>
            <a:r>
              <a:rPr lang="ru-RU" sz="1200" dirty="0" smtClean="0"/>
              <a:t>Дополнительные денежные суммы при предоставлении ежегодного отпуска, включая материальную помощь, предусмотренную положением об оплате труда</a:t>
            </a:r>
            <a:endParaRPr lang="ru-RU" sz="1200" dirty="0"/>
          </a:p>
        </p:txBody>
      </p:sp>
      <p:graphicFrame>
        <p:nvGraphicFramePr>
          <p:cNvPr id="49" name="Таблица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644181"/>
              </p:ext>
            </p:extLst>
          </p:nvPr>
        </p:nvGraphicFramePr>
        <p:xfrm>
          <a:off x="633046" y="3850236"/>
          <a:ext cx="10676638" cy="27140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76638"/>
              </a:tblGrid>
              <a:tr h="173176">
                <a:tc>
                  <a:txBody>
                    <a:bodyPr/>
                    <a:lstStyle/>
                    <a:p>
                      <a:pPr marL="0" indent="0" algn="l" fontAlgn="ctr">
                        <a:spcBef>
                          <a:spcPts val="600"/>
                        </a:spcBef>
                        <a:buFont typeface="Arial" pitchFamily="34" charset="0"/>
                        <a:buNone/>
                      </a:pPr>
                      <a:r>
                        <a:rPr lang="ru-RU" sz="1200" b="1" i="0" u="none" strike="noStrike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СТРОКА 15  </a:t>
                      </a:r>
                      <a:r>
                        <a:rPr lang="ru-RU" sz="1050" b="0" i="0" u="none" strike="noStrik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 </a:t>
                      </a:r>
                      <a:r>
                        <a:rPr lang="ru-RU" sz="1100" b="1" i="0" u="none" strike="noStrik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Оплата за неотработанное время – </a:t>
                      </a:r>
                      <a:r>
                        <a:rPr lang="ru-RU" sz="1100" b="1" i="0" u="none" strike="noStrike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ВКЛЮЧАЕТ: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1634">
                <a:tc>
                  <a:txBody>
                    <a:bodyPr/>
                    <a:lstStyle/>
                    <a:p>
                      <a:pPr marL="285750" marR="0" indent="-2857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Оплата</a:t>
                      </a:r>
                      <a:r>
                        <a:rPr lang="ru-RU" sz="1100" b="0" i="0" u="none" strike="noStrik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</a:t>
                      </a:r>
                      <a:r>
                        <a:rPr lang="ru-RU" sz="11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руда при сокращенной продолжительности работников в возрасте до восемнадцати лет, инвалидов</a:t>
                      </a:r>
                      <a:r>
                        <a:rPr lang="ru-RU" sz="1100" b="0" i="0" u="none" strike="noStrik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100" b="0" i="0" u="none" strike="noStrik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ru-RU" sz="1100" b="0" i="0" u="none" strike="noStrik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и </a:t>
                      </a:r>
                      <a:r>
                        <a:rPr lang="en-US" sz="1100" b="0" i="0" u="none" strike="noStrik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 </a:t>
                      </a:r>
                      <a:r>
                        <a:rPr lang="ru-RU" sz="1100" b="0" i="0" u="none" strike="noStrik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групп, женщин, работающих в районах Крайнего Севера и приравненных к ним местностях;</a:t>
                      </a:r>
                      <a:endParaRPr lang="ru-RU" sz="11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59330">
                <a:tc>
                  <a:txBody>
                    <a:bodyPr/>
                    <a:lstStyle/>
                    <a:p>
                      <a:pPr marL="285750" indent="-285750" algn="l" fontAlgn="b">
                        <a:spcBef>
                          <a:spcPts val="600"/>
                        </a:spcBef>
                        <a:buFont typeface="Wingdings" pitchFamily="2" charset="2"/>
                        <a:buChar char="§"/>
                      </a:pPr>
                      <a:r>
                        <a:rPr lang="ru-RU" sz="11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Оплата учебных отпусков;</a:t>
                      </a:r>
                      <a:endParaRPr lang="ru-RU" sz="11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1634">
                <a:tc>
                  <a:txBody>
                    <a:bodyPr/>
                    <a:lstStyle/>
                    <a:p>
                      <a:pPr marL="285750" marR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Оплата  за период обучения работников, направленных</a:t>
                      </a:r>
                      <a:r>
                        <a:rPr lang="ru-RU" sz="1100" b="0" i="0" u="none" strike="noStrik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профессиональную подготовку, переподготовку, повышение квалификации или обучение вторым  профессиям с отрывом от работы;</a:t>
                      </a:r>
                      <a:endParaRPr lang="ru-RU" sz="11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59330">
                <a:tc>
                  <a:txBody>
                    <a:bodyPr/>
                    <a:lstStyle/>
                    <a:p>
                      <a:pPr marL="285750" marR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Оплата (компенсация) </a:t>
                      </a:r>
                      <a:r>
                        <a:rPr lang="ru-RU" sz="1100" b="0" i="0" u="none" strike="noStrik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работникам, привлекаемым к исполнению государственных и общественных обязанностей;</a:t>
                      </a:r>
                      <a:endParaRPr lang="ru-RU" sz="11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59330">
                <a:tc>
                  <a:txBody>
                    <a:bodyPr/>
                    <a:lstStyle/>
                    <a:p>
                      <a:pPr marL="285750" marR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Оплата, сохраняемая</a:t>
                      </a:r>
                      <a:r>
                        <a:rPr lang="ru-RU" sz="1100" b="0" i="0" u="none" strike="noStrik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 месту основной работы за работниками, привлекаемыми на уборку сельскохозяйственных культур и заготовку кормов;</a:t>
                      </a:r>
                      <a:endParaRPr lang="ru-RU" sz="11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59330">
                <a:tc>
                  <a:txBody>
                    <a:bodyPr/>
                    <a:lstStyle/>
                    <a:p>
                      <a:pPr marL="285750" marR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Оплата работникам дней медицинского обследования, прохождения диспансеризации, сдачи крови и ее компонентов.</a:t>
                      </a:r>
                      <a:endParaRPr lang="ru-RU" sz="11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59330">
                <a:tc>
                  <a:txBody>
                    <a:bodyPr/>
                    <a:lstStyle/>
                    <a:p>
                      <a:pPr marL="285750" marR="0" indent="-2857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Оплата времени вынужденного прогула;</a:t>
                      </a:r>
                      <a:endParaRPr lang="ru-RU" sz="11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59330">
                <a:tc>
                  <a:txBody>
                    <a:bodyPr/>
                    <a:lstStyle/>
                    <a:p>
                      <a:pPr marL="285750" indent="-285750" algn="l" fontAlgn="b">
                        <a:spcBef>
                          <a:spcPts val="600"/>
                        </a:spcBef>
                        <a:buFont typeface="Wingdings" pitchFamily="2" charset="2"/>
                        <a:buChar char="§"/>
                      </a:pPr>
                      <a:r>
                        <a:rPr lang="ru-RU" sz="11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Оплата дней невыхода на работу по болезни за счет средств организации, не оформленных листками временной нетрудоспособности;</a:t>
                      </a:r>
                      <a:endParaRPr lang="ru-RU" sz="11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59330">
                <a:tc>
                  <a:txBody>
                    <a:bodyPr/>
                    <a:lstStyle/>
                    <a:p>
                      <a:pPr marL="285750" marR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Доплаты до среднего</a:t>
                      </a:r>
                      <a:r>
                        <a:rPr lang="ru-RU" sz="1100" b="0" i="0" u="none" strike="noStrik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заработка, начисленные сверх сумм пособий по временной нетрудоспособности;</a:t>
                      </a:r>
                      <a:endParaRPr lang="ru-RU" sz="11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59330">
                <a:tc>
                  <a:txBody>
                    <a:bodyPr/>
                    <a:lstStyle/>
                    <a:p>
                      <a:pPr marL="285750" marR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Вознаграждение за нерабочие и праздничные дни работникам, не получающим оклад .</a:t>
                      </a:r>
                      <a:endParaRPr lang="ru-RU" sz="11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9470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СТРОКА</a:t>
                      </a:r>
                      <a:r>
                        <a:rPr lang="ru-RU" sz="1200" b="1" i="0" u="none" strike="noStrike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17 </a:t>
                      </a:r>
                      <a:r>
                        <a:rPr lang="ru-RU" sz="1050" b="1" i="0" u="none" strike="noStrik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ru-RU" sz="1100" b="1" i="0" u="none" strike="noStrik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Оплата времени простоя не по вине работника. </a:t>
                      </a:r>
                      <a:endParaRPr lang="ru-RU" sz="1100" b="1" i="0" u="none" strike="noStrike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endParaRPr lang="ru-RU" sz="11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0" name="Овал 49">
            <a:extLst>
              <a:ext uri="{FF2B5EF4-FFF2-40B4-BE49-F238E27FC236}">
                <a16:creationId xmlns:a16="http://schemas.microsoft.com/office/drawing/2014/main" xmlns="" id="{B1629254-8455-4057-B3CF-43EA58155597}"/>
              </a:ext>
            </a:extLst>
          </p:cNvPr>
          <p:cNvSpPr/>
          <p:nvPr/>
        </p:nvSpPr>
        <p:spPr>
          <a:xfrm>
            <a:off x="4560210" y="2130754"/>
            <a:ext cx="537680" cy="267128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15</a:t>
            </a:r>
            <a:endParaRPr lang="ru-RU" sz="1200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xmlns="" id="{B1629254-8455-4057-B3CF-43EA58155597}"/>
              </a:ext>
            </a:extLst>
          </p:cNvPr>
          <p:cNvSpPr/>
          <p:nvPr/>
        </p:nvSpPr>
        <p:spPr>
          <a:xfrm>
            <a:off x="4560210" y="2416718"/>
            <a:ext cx="537680" cy="267128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16</a:t>
            </a:r>
            <a:endParaRPr lang="ru-RU" sz="1200" dirty="0"/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xmlns="" id="{B1629254-8455-4057-B3CF-43EA58155597}"/>
              </a:ext>
            </a:extLst>
          </p:cNvPr>
          <p:cNvSpPr/>
          <p:nvPr/>
        </p:nvSpPr>
        <p:spPr>
          <a:xfrm>
            <a:off x="4560210" y="2683846"/>
            <a:ext cx="537680" cy="267128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17</a:t>
            </a:r>
            <a:endParaRPr lang="ru-RU" sz="1200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28200" y="6374048"/>
            <a:ext cx="340844" cy="338458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>
          <a:xfrm>
            <a:off x="1426252" y="216537"/>
            <a:ext cx="10403791" cy="381755"/>
            <a:chOff x="1439586" y="4278651"/>
            <a:chExt cx="10403790" cy="381755"/>
          </a:xfrm>
        </p:grpSpPr>
        <p:sp>
          <p:nvSpPr>
            <p:cNvPr id="32" name="object 9"/>
            <p:cNvSpPr/>
            <p:nvPr/>
          </p:nvSpPr>
          <p:spPr>
            <a:xfrm>
              <a:off x="1439586" y="4332539"/>
              <a:ext cx="4894855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3" name="object 11"/>
            <p:cNvSpPr/>
            <p:nvPr/>
          </p:nvSpPr>
          <p:spPr>
            <a:xfrm flipV="1">
              <a:off x="6312024" y="4278651"/>
              <a:ext cx="5531352" cy="4571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5" name="Группа 34"/>
            <p:cNvGrpSpPr/>
            <p:nvPr/>
          </p:nvGrpSpPr>
          <p:grpSpPr>
            <a:xfrm>
              <a:off x="6262727" y="4280406"/>
              <a:ext cx="238082" cy="103714"/>
              <a:chOff x="2667374" y="2712291"/>
              <a:chExt cx="238082" cy="103714"/>
            </a:xfrm>
          </p:grpSpPr>
          <p:sp>
            <p:nvSpPr>
              <p:cNvPr id="36" name="object 12"/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12"/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5214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9219670" y="6316029"/>
            <a:ext cx="2743200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t>13</a:t>
            </a:fld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11697892" y="5699624"/>
            <a:ext cx="494109" cy="499100"/>
            <a:chOff x="9699205" y="5186438"/>
            <a:chExt cx="440055" cy="444500"/>
          </a:xfrm>
        </p:grpSpPr>
        <p:sp>
          <p:nvSpPr>
            <p:cNvPr id="15" name="object 16"/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7"/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13"/>
          <a:stretch>
            <a:fillRect/>
          </a:stretch>
        </p:blipFill>
        <p:spPr>
          <a:xfrm>
            <a:off x="9572674" y="6498592"/>
            <a:ext cx="435865" cy="6573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13"/>
          <a:stretch>
            <a:fillRect/>
          </a:stretch>
        </p:blipFill>
        <p:spPr>
          <a:xfrm>
            <a:off x="10591270" y="6498592"/>
            <a:ext cx="435865" cy="65732"/>
          </a:xfrm>
          <a:prstGeom prst="rect">
            <a:avLst/>
          </a:prstGeom>
        </p:spPr>
      </p:pic>
      <p:sp>
        <p:nvSpPr>
          <p:cNvPr id="10" name="TextBox 5"/>
          <p:cNvSpPr txBox="1"/>
          <p:nvPr/>
        </p:nvSpPr>
        <p:spPr>
          <a:xfrm>
            <a:off x="286387" y="93346"/>
            <a:ext cx="124269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334286"/>
                </a:solidFill>
              </a:rPr>
              <a:t>Томскстат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069" y="6362109"/>
            <a:ext cx="331531" cy="33153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993" y="6355759"/>
            <a:ext cx="331531" cy="331531"/>
          </a:xfrm>
          <a:prstGeom prst="rect">
            <a:avLst/>
          </a:prstGeom>
        </p:spPr>
      </p:pic>
      <p:pic>
        <p:nvPicPr>
          <p:cNvPr id="41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08538" y="6362109"/>
            <a:ext cx="590688" cy="367969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201" y="6380974"/>
            <a:ext cx="331531" cy="331531"/>
          </a:xfrm>
          <a:prstGeom prst="rect">
            <a:avLst/>
          </a:prstGeom>
        </p:spPr>
      </p:pic>
      <p:sp>
        <p:nvSpPr>
          <p:cNvPr id="56" name="object 7"/>
          <p:cNvSpPr/>
          <p:nvPr/>
        </p:nvSpPr>
        <p:spPr>
          <a:xfrm>
            <a:off x="41384" y="746120"/>
            <a:ext cx="245003" cy="758835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DA0000"/>
          </a:solidFill>
        </p:spPr>
        <p:txBody>
          <a:bodyPr wrap="square" lIns="0" tIns="0" rIns="0" bIns="0" rtlCol="0"/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3046" y="427262"/>
            <a:ext cx="7221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Указания по заполнению формы № </a:t>
            </a:r>
            <a:r>
              <a:rPr lang="ru-RU" sz="2000" b="1" dirty="0" smtClean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(</a:t>
            </a:r>
            <a:r>
              <a:rPr lang="ru-RU" sz="20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рабочая сила)</a:t>
            </a: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7" t="32494" r="12162" b="48139"/>
          <a:stretch/>
        </p:blipFill>
        <p:spPr bwMode="auto">
          <a:xfrm>
            <a:off x="517358" y="867194"/>
            <a:ext cx="8025064" cy="15862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9443600" y="856177"/>
            <a:ext cx="2311252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FF0000"/>
                </a:solidFill>
              </a:rPr>
              <a:t>СТРОКА 21</a:t>
            </a:r>
          </a:p>
          <a:p>
            <a:pPr algn="ctr"/>
            <a:r>
              <a:rPr lang="ru-RU" sz="1200" dirty="0" smtClean="0"/>
              <a:t>Выделяется оплата питания и проживания, предоставленная работникам в </a:t>
            </a:r>
            <a:r>
              <a:rPr lang="ru-RU" sz="1200" dirty="0" err="1" smtClean="0"/>
              <a:t>неденежной</a:t>
            </a:r>
            <a:r>
              <a:rPr lang="ru-RU" sz="1200" dirty="0" smtClean="0"/>
              <a:t> форме.</a:t>
            </a:r>
            <a:endParaRPr lang="ru-RU" sz="1200" dirty="0"/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709686"/>
              </p:ext>
            </p:extLst>
          </p:nvPr>
        </p:nvGraphicFramePr>
        <p:xfrm>
          <a:off x="421105" y="2731476"/>
          <a:ext cx="5647903" cy="33756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47903"/>
              </a:tblGrid>
              <a:tr h="269709">
                <a:tc>
                  <a:txBody>
                    <a:bodyPr/>
                    <a:lstStyle/>
                    <a:p>
                      <a:pPr marL="0" indent="0" algn="l" fontAlgn="ctr">
                        <a:spcBef>
                          <a:spcPts val="600"/>
                        </a:spcBef>
                        <a:buFont typeface="Arial" pitchFamily="34" charset="0"/>
                        <a:buNone/>
                      </a:pPr>
                      <a:r>
                        <a:rPr lang="ru-RU" sz="1200" b="1" i="0" u="none" strike="noStrike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СТРОКА 18 </a:t>
                      </a:r>
                      <a:r>
                        <a:rPr lang="ru-RU" sz="1050" b="0" i="0" u="none" strike="noStrik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ru-RU" sz="1100" b="1" i="0" u="none" strike="noStrik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Единовременные поощрительные выплаты - </a:t>
                      </a:r>
                      <a:r>
                        <a:rPr lang="ru-RU" sz="1100" b="1" i="0" u="none" strike="noStrike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ВКЛЮЧАЕТ: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28193">
                <a:tc>
                  <a:txBody>
                    <a:bodyPr/>
                    <a:lstStyle/>
                    <a:p>
                      <a:pPr marL="285750" marR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Единовременны</a:t>
                      </a:r>
                      <a:r>
                        <a:rPr lang="ru-RU" sz="1100" b="0" i="0" u="none" strike="noStrik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 премии  и вознаграждения независимо от источников их выплаты, включая премии за содействие изобретательству и рационализаторству;</a:t>
                      </a:r>
                      <a:endParaRPr lang="ru-RU" sz="11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56859">
                <a:tc>
                  <a:txBody>
                    <a:bodyPr/>
                    <a:lstStyle/>
                    <a:p>
                      <a:pPr marL="285750" marR="0" indent="-2857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Вознаграждение по итогам</a:t>
                      </a:r>
                      <a:r>
                        <a:rPr lang="ru-RU" sz="1100" b="0" i="0" u="none" strike="noStrik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работы за год, единовременное  вознаграждение  за стаж;</a:t>
                      </a:r>
                      <a:endParaRPr lang="ru-RU" sz="11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05299">
                <a:tc>
                  <a:txBody>
                    <a:bodyPr/>
                    <a:lstStyle/>
                    <a:p>
                      <a:pPr marL="285750" indent="-285750" algn="l" fontAlgn="b">
                        <a:spcBef>
                          <a:spcPts val="600"/>
                        </a:spcBef>
                        <a:buFont typeface="Wingdings" pitchFamily="2" charset="2"/>
                        <a:buChar char="§"/>
                      </a:pPr>
                      <a:r>
                        <a:rPr lang="ru-RU" sz="11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Материальная помощь,</a:t>
                      </a:r>
                      <a:r>
                        <a:rPr lang="ru-RU" sz="1100" b="0" i="0" u="none" strike="noStrik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предоставленная всем или большинству работников  (кроме материальной помощи, предоставленной отдельным работникам по семейным обстоятельствам, на медикаменты, погребение, в связи с бракосочетанием, рождением ребенка);</a:t>
                      </a:r>
                      <a:endParaRPr lang="ru-RU" sz="11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50908">
                <a:tc>
                  <a:txBody>
                    <a:bodyPr/>
                    <a:lstStyle/>
                    <a:p>
                      <a:pPr marL="285750" marR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Дополнительные денежные суммы при предоставлении ежегодного отпуска, включая</a:t>
                      </a:r>
                      <a:r>
                        <a:rPr lang="ru-RU" sz="1100" b="0" i="0" u="none" strike="noStrik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материальную помощь, предусмотренную положением об оплате труда или коллективным договором (кроме отпускных сумм в соответствии с законодательством  РФ);</a:t>
                      </a:r>
                      <a:endParaRPr lang="ru-RU" sz="11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9709">
                <a:tc>
                  <a:txBody>
                    <a:bodyPr/>
                    <a:lstStyle/>
                    <a:p>
                      <a:pPr marL="285750" marR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Денежная</a:t>
                      </a:r>
                      <a:r>
                        <a:rPr lang="ru-RU" sz="1100" b="0" i="0" u="none" strike="noStrik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компенсация за неиспользованный отпуск;</a:t>
                      </a:r>
                      <a:endParaRPr lang="ru-RU" sz="11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94925">
                <a:tc>
                  <a:txBody>
                    <a:bodyPr/>
                    <a:lstStyle/>
                    <a:p>
                      <a:pPr marL="285750" marR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единовременные</a:t>
                      </a:r>
                      <a:r>
                        <a:rPr lang="ru-RU" sz="1100" b="0" i="0" u="none" strike="noStrik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поощрения (в связи с праздничными днями и юбилейными датами,  стоимость подарков работникам).</a:t>
                      </a:r>
                      <a:endParaRPr lang="ru-RU" sz="11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619577"/>
              </p:ext>
            </p:extLst>
          </p:nvPr>
        </p:nvGraphicFramePr>
        <p:xfrm>
          <a:off x="6187044" y="2731476"/>
          <a:ext cx="5567809" cy="34144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67809"/>
              </a:tblGrid>
              <a:tr h="159670">
                <a:tc>
                  <a:txBody>
                    <a:bodyPr/>
                    <a:lstStyle/>
                    <a:p>
                      <a:pPr marL="0" indent="0" algn="l" fontAlgn="ctr">
                        <a:spcBef>
                          <a:spcPts val="1200"/>
                        </a:spcBef>
                        <a:buFont typeface="Arial" pitchFamily="34" charset="0"/>
                        <a:buNone/>
                      </a:pPr>
                      <a:r>
                        <a:rPr lang="ru-RU" sz="1200" b="0" i="0" u="none" strike="noStrik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i="0" u="none" strike="noStrike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СТРОКА 20 </a:t>
                      </a:r>
                      <a:r>
                        <a:rPr lang="ru-RU" sz="1100" b="1" i="0" u="none" strike="noStrik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Оплата питания и проживания, включаемая в заработную плату- </a:t>
                      </a:r>
                      <a:r>
                        <a:rPr lang="ru-RU" sz="1100" b="1" i="0" u="none" strike="noStrike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ВКЛЮЧАЕТ: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47758">
                <a:tc>
                  <a:txBody>
                    <a:bodyPr/>
                    <a:lstStyle/>
                    <a:p>
                      <a:pPr marL="285750" marR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Оплата стоимости,  бесплатно</a:t>
                      </a:r>
                      <a:r>
                        <a:rPr lang="ru-RU" sz="1100" b="0" i="0" u="none" strike="noStrik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предоставленных  питания и продуктов работникам в соответствии с законодательством РФ или</a:t>
                      </a:r>
                      <a:r>
                        <a:rPr lang="ru-RU" sz="1100" b="0" i="0" u="none" strike="noStrik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суммы соответствующего денежного возмещения (продовольственной компенсации);</a:t>
                      </a:r>
                      <a:endParaRPr lang="ru-RU" sz="11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47758">
                <a:tc>
                  <a:txBody>
                    <a:bodyPr/>
                    <a:lstStyle/>
                    <a:p>
                      <a:pPr marL="285750" marR="0" indent="-2857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Оплата (полностью  или частично) организацией стоимости питания работников в денежной </a:t>
                      </a:r>
                      <a:r>
                        <a:rPr lang="ru-RU" sz="1100" b="0" i="0" u="none" strike="noStrik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или </a:t>
                      </a:r>
                      <a:r>
                        <a:rPr lang="ru-RU" sz="1100" b="0" i="0" u="none" strike="noStrike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неденежной</a:t>
                      </a:r>
                      <a:r>
                        <a:rPr lang="ru-RU" sz="1100" b="0" i="0" u="none" strike="noStrik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формах (не предусмотренная законодательством РФ), в том числе в столовых, буфетах, в виде талонов;</a:t>
                      </a:r>
                      <a:endParaRPr lang="ru-RU" sz="11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88067">
                <a:tc>
                  <a:txBody>
                    <a:bodyPr/>
                    <a:lstStyle/>
                    <a:p>
                      <a:pPr marL="285750" indent="-285750" algn="l" fontAlgn="b">
                        <a:spcBef>
                          <a:spcPts val="600"/>
                        </a:spcBef>
                        <a:buFont typeface="Wingdings" pitchFamily="2" charset="2"/>
                        <a:buChar char="§"/>
                      </a:pPr>
                      <a:r>
                        <a:rPr lang="ru-RU" sz="11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Оплата стоимости , бесплатно предоставленных работникам (полностью или частично) в соответствии</a:t>
                      </a:r>
                      <a:r>
                        <a:rPr lang="ru-RU" sz="1100" b="0" i="0" u="none" strike="noStrik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с законодательством РФ , жилых помещений и коммунальных услуг или суммы, исходя из фиксированной величины, утвержденной нормативным документом субъекта РФ  или </a:t>
                      </a:r>
                      <a:r>
                        <a:rPr lang="ru-RU" sz="1100" b="0" i="0" u="none" strike="noStrike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рачетно</a:t>
                      </a:r>
                      <a:r>
                        <a:rPr lang="ru-RU" sz="1100" b="0" i="0" u="none" strike="noStrik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основании документов, предоставленных работниками об оплате жилья и коммунальных услуг, для их денежного возмещения;</a:t>
                      </a:r>
                      <a:endParaRPr lang="ru-RU" sz="11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86075">
                <a:tc>
                  <a:txBody>
                    <a:bodyPr/>
                    <a:lstStyle/>
                    <a:p>
                      <a:pPr marL="285750" marR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Суммы, оплаченные организацией в порядке возмещения расходов работников (не предусмотренные законодательством РФ) по</a:t>
                      </a:r>
                      <a:r>
                        <a:rPr lang="ru-RU" sz="1100" b="0" i="0" u="none" strike="noStrik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оплате жилого помещения (квартирной платы, места в общежитии, найма) и коммунальных услуг;</a:t>
                      </a:r>
                      <a:endParaRPr lang="ru-RU" sz="11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00988">
                <a:tc>
                  <a:txBody>
                    <a:bodyPr/>
                    <a:lstStyle/>
                    <a:p>
                      <a:pPr marL="285750" marR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Оплата стоимости (полностью или частично) предоставленного работникам топлива или суммы соответствующего денежного возмещения (компенсации).</a:t>
                      </a:r>
                      <a:endParaRPr lang="ru-RU" sz="11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5" name="Овал 34">
            <a:extLst>
              <a:ext uri="{FF2B5EF4-FFF2-40B4-BE49-F238E27FC236}">
                <a16:creationId xmlns:a16="http://schemas.microsoft.com/office/drawing/2014/main" xmlns="" id="{B1629254-8455-4057-B3CF-43EA58155597}"/>
              </a:ext>
            </a:extLst>
          </p:cNvPr>
          <p:cNvSpPr/>
          <p:nvPr/>
        </p:nvSpPr>
        <p:spPr>
          <a:xfrm>
            <a:off x="5761010" y="1640856"/>
            <a:ext cx="537680" cy="267128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18</a:t>
            </a:r>
            <a:endParaRPr lang="ru-RU" sz="1200" dirty="0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xmlns="" id="{E28557FE-7C23-4AE0-BD7C-F3BED61DEED9}"/>
              </a:ext>
            </a:extLst>
          </p:cNvPr>
          <p:cNvSpPr/>
          <p:nvPr/>
        </p:nvSpPr>
        <p:spPr>
          <a:xfrm>
            <a:off x="5743886" y="2081868"/>
            <a:ext cx="571928" cy="215757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20</a:t>
            </a:r>
            <a:endParaRPr lang="ru-RU" sz="1200" dirty="0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xmlns="" id="{E28557FE-7C23-4AE0-BD7C-F3BED61DEED9}"/>
              </a:ext>
            </a:extLst>
          </p:cNvPr>
          <p:cNvSpPr/>
          <p:nvPr/>
        </p:nvSpPr>
        <p:spPr>
          <a:xfrm>
            <a:off x="5783044" y="2297625"/>
            <a:ext cx="537680" cy="215757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21</a:t>
            </a:r>
            <a:endParaRPr lang="ru-RU" sz="1200" dirty="0"/>
          </a:p>
        </p:txBody>
      </p:sp>
      <p:grpSp>
        <p:nvGrpSpPr>
          <p:cNvPr id="31" name="Группа 30"/>
          <p:cNvGrpSpPr/>
          <p:nvPr/>
        </p:nvGrpSpPr>
        <p:grpSpPr>
          <a:xfrm>
            <a:off x="1426252" y="216537"/>
            <a:ext cx="10403791" cy="381755"/>
            <a:chOff x="1439586" y="4278651"/>
            <a:chExt cx="10403790" cy="381755"/>
          </a:xfrm>
        </p:grpSpPr>
        <p:sp>
          <p:nvSpPr>
            <p:cNvPr id="34" name="object 9"/>
            <p:cNvSpPr/>
            <p:nvPr/>
          </p:nvSpPr>
          <p:spPr>
            <a:xfrm>
              <a:off x="1439586" y="4332539"/>
              <a:ext cx="4894855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9" name="object 11"/>
            <p:cNvSpPr/>
            <p:nvPr/>
          </p:nvSpPr>
          <p:spPr>
            <a:xfrm flipV="1">
              <a:off x="6312024" y="4278651"/>
              <a:ext cx="5531352" cy="4571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5" name="Группа 44"/>
            <p:cNvGrpSpPr/>
            <p:nvPr/>
          </p:nvGrpSpPr>
          <p:grpSpPr>
            <a:xfrm>
              <a:off x="6262727" y="4280406"/>
              <a:ext cx="238082" cy="103714"/>
              <a:chOff x="2667374" y="2712291"/>
              <a:chExt cx="238082" cy="103714"/>
            </a:xfrm>
          </p:grpSpPr>
          <p:sp>
            <p:nvSpPr>
              <p:cNvPr id="46" name="object 12"/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" name="object 12"/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12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9219670" y="6316029"/>
            <a:ext cx="2743200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t>14</a:t>
            </a:fld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11697892" y="5699624"/>
            <a:ext cx="494109" cy="499100"/>
            <a:chOff x="9699205" y="5186438"/>
            <a:chExt cx="440055" cy="444500"/>
          </a:xfrm>
        </p:grpSpPr>
        <p:sp>
          <p:nvSpPr>
            <p:cNvPr id="15" name="object 16"/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7"/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13"/>
          <a:stretch>
            <a:fillRect/>
          </a:stretch>
        </p:blipFill>
        <p:spPr>
          <a:xfrm>
            <a:off x="9572674" y="6498592"/>
            <a:ext cx="435865" cy="6573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13"/>
          <a:stretch>
            <a:fillRect/>
          </a:stretch>
        </p:blipFill>
        <p:spPr>
          <a:xfrm>
            <a:off x="10591270" y="6498592"/>
            <a:ext cx="435865" cy="65732"/>
          </a:xfrm>
          <a:prstGeom prst="rect">
            <a:avLst/>
          </a:prstGeom>
        </p:spPr>
      </p:pic>
      <p:sp>
        <p:nvSpPr>
          <p:cNvPr id="10" name="TextBox 5"/>
          <p:cNvSpPr txBox="1"/>
          <p:nvPr/>
        </p:nvSpPr>
        <p:spPr>
          <a:xfrm>
            <a:off x="286387" y="93346"/>
            <a:ext cx="124269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334286"/>
                </a:solidFill>
              </a:rPr>
              <a:t>Томскстат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069" y="6362109"/>
            <a:ext cx="331531" cy="33153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993" y="6355759"/>
            <a:ext cx="331531" cy="331531"/>
          </a:xfrm>
          <a:prstGeom prst="rect">
            <a:avLst/>
          </a:prstGeom>
        </p:spPr>
      </p:pic>
      <p:pic>
        <p:nvPicPr>
          <p:cNvPr id="41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539" y="6355759"/>
            <a:ext cx="508552" cy="356746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451" y="6362108"/>
            <a:ext cx="361933" cy="350397"/>
          </a:xfrm>
          <a:prstGeom prst="rect">
            <a:avLst/>
          </a:prstGeom>
        </p:spPr>
      </p:pic>
      <p:sp>
        <p:nvSpPr>
          <p:cNvPr id="56" name="object 7"/>
          <p:cNvSpPr/>
          <p:nvPr/>
        </p:nvSpPr>
        <p:spPr>
          <a:xfrm>
            <a:off x="41384" y="746120"/>
            <a:ext cx="245003" cy="758835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DA0000"/>
          </a:solidFill>
        </p:spPr>
        <p:txBody>
          <a:bodyPr wrap="square" lIns="0" tIns="0" rIns="0" bIns="0" rtlCol="0"/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3046" y="427262"/>
            <a:ext cx="7221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Указания по заполнению формы № </a:t>
            </a:r>
            <a:r>
              <a:rPr lang="ru-RU" sz="2000" b="1" dirty="0" smtClean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(</a:t>
            </a:r>
            <a:r>
              <a:rPr lang="ru-RU" sz="20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рабочая сила)</a:t>
            </a:r>
          </a:p>
        </p:txBody>
      </p:sp>
      <p:pic>
        <p:nvPicPr>
          <p:cNvPr id="31" name="Рисунок 30"/>
          <p:cNvPicPr/>
          <p:nvPr/>
        </p:nvPicPr>
        <p:blipFill rotWithShape="1">
          <a:blip r:embed="rId8"/>
          <a:srcRect l="10522" t="17526" r="10686" b="40956"/>
          <a:stretch/>
        </p:blipFill>
        <p:spPr>
          <a:xfrm>
            <a:off x="457201" y="827372"/>
            <a:ext cx="7514491" cy="205715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137869"/>
              </p:ext>
            </p:extLst>
          </p:nvPr>
        </p:nvGraphicFramePr>
        <p:xfrm>
          <a:off x="457201" y="3012831"/>
          <a:ext cx="10530208" cy="32425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30208"/>
              </a:tblGrid>
              <a:tr h="180368">
                <a:tc>
                  <a:txBody>
                    <a:bodyPr/>
                    <a:lstStyle/>
                    <a:p>
                      <a:pPr marL="0" indent="0" algn="l" fontAlgn="ctr">
                        <a:spcBef>
                          <a:spcPts val="600"/>
                        </a:spcBef>
                        <a:buFont typeface="Arial" pitchFamily="34" charset="0"/>
                        <a:buNone/>
                      </a:pPr>
                      <a:r>
                        <a:rPr lang="ru-RU" sz="1200" b="1" i="0" u="none" strike="noStrike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СТРОКА</a:t>
                      </a:r>
                      <a:r>
                        <a:rPr lang="ru-RU" sz="1200" b="1" i="0" u="none" strike="noStrike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26  </a:t>
                      </a:r>
                      <a:r>
                        <a:rPr lang="ru-RU" sz="1200" b="1" i="0" u="none" strike="noStrik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организации  на социальную защиту  работников,  состоит из сумм, включенных в строки 27-34.</a:t>
                      </a:r>
                      <a:endParaRPr lang="ru-RU" sz="12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83206">
                <a:tc>
                  <a:txBody>
                    <a:bodyPr/>
                    <a:lstStyle/>
                    <a:p>
                      <a:pPr marL="285750" marR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Стр. 27 Страховые взносы на обязательное пенсионное страхование (направленные на выплату</a:t>
                      </a:r>
                      <a:r>
                        <a:rPr lang="ru-RU" sz="1100" b="0" i="0" u="none" strike="noStrik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страховой и накопительной пенсии), обязательное медицинское страхование , обязательное медицинское страхование на случай нетрудоспособности и в связи с материнством, обязательное социальное страхование от несчастных случаев на производстве  и профессиональных заболеваний ;</a:t>
                      </a:r>
                      <a:endParaRPr lang="ru-RU" sz="11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83206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Стр.</a:t>
                      </a:r>
                      <a:r>
                        <a:rPr lang="ru-RU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28 отражает взносы, уплачиваемые за счет средств организации по договорам добровольного пенсионного страхования работников и по договорам негосударственного пенсионного обеспечения, заключенным в пользу работников со страховыми организациями (негосударственными пенсионными фондами).</a:t>
                      </a:r>
                      <a:endParaRPr lang="ru-RU" sz="11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4578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Стр.</a:t>
                      </a:r>
                      <a:r>
                        <a:rPr lang="ru-RU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29 показываются страховые премии (страховые взносы), уплаченные организацией по договорам  добровольного страхования в пользу работников (кроме обязательного государственного страхования работников).</a:t>
                      </a:r>
                      <a:endParaRPr lang="ru-RU" sz="11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4578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Стр.</a:t>
                      </a:r>
                      <a:r>
                        <a:rPr lang="ru-RU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показываются страховые премии (страховые взносы), уплаченные организацией по договорам добровольного медицинского страхования работников.</a:t>
                      </a:r>
                      <a:endParaRPr lang="ru-RU" sz="11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83206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Стр.</a:t>
                      </a:r>
                      <a:r>
                        <a:rPr lang="ru-RU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 включает выходное пособие при расторжении трудового договора (в том числе денежная компенсация по соглашению сторон), выходное пособие в случае прекращения трудового договора, вследствие нарушения правил заключения трудового договора не по вине работника ;</a:t>
                      </a: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4578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Стр.</a:t>
                      </a:r>
                      <a:r>
                        <a:rPr lang="ru-RU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32 включает суммы пособий по временной нетрудоспособности, выплачиваемые за счет средств организации в соответствии с законодательством Российской Федерации, в том числе за первые три дня временной нетрудоспособности.</a:t>
                      </a:r>
                      <a:endParaRPr lang="ru-RU" sz="11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4578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Стр.</a:t>
                      </a:r>
                      <a:r>
                        <a:rPr lang="ru-RU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33 отражает материальную помощь, предоставленную отдельным работникам по семейным обстоятельствам по личному  заявлению, например, на медикаменты, погребение, в связи с бракосочетанием, рождением ребенка.</a:t>
                      </a:r>
                      <a:endParaRPr lang="ru-RU" sz="11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65948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Стр. 34 </a:t>
                      </a:r>
                      <a:r>
                        <a:rPr lang="ru-RU" sz="1100" b="0" i="0" u="none" strike="noStrik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Прочие расходы организации на социальную защиту работников.</a:t>
                      </a:r>
                      <a:endParaRPr lang="ru-RU" sz="11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3027" y="809692"/>
            <a:ext cx="1244108" cy="1095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" name="Группа 23"/>
          <p:cNvGrpSpPr/>
          <p:nvPr/>
        </p:nvGrpSpPr>
        <p:grpSpPr>
          <a:xfrm>
            <a:off x="1426252" y="227554"/>
            <a:ext cx="10403791" cy="381755"/>
            <a:chOff x="1439586" y="4278651"/>
            <a:chExt cx="10403790" cy="381755"/>
          </a:xfrm>
        </p:grpSpPr>
        <p:sp>
          <p:nvSpPr>
            <p:cNvPr id="25" name="object 9"/>
            <p:cNvSpPr/>
            <p:nvPr/>
          </p:nvSpPr>
          <p:spPr>
            <a:xfrm>
              <a:off x="1439586" y="4332539"/>
              <a:ext cx="4894855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11"/>
            <p:cNvSpPr/>
            <p:nvPr/>
          </p:nvSpPr>
          <p:spPr>
            <a:xfrm flipV="1">
              <a:off x="6312024" y="4278651"/>
              <a:ext cx="5531352" cy="4571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7" name="Группа 26"/>
            <p:cNvGrpSpPr/>
            <p:nvPr/>
          </p:nvGrpSpPr>
          <p:grpSpPr>
            <a:xfrm>
              <a:off x="6262727" y="4280406"/>
              <a:ext cx="238082" cy="103714"/>
              <a:chOff x="2667374" y="2712291"/>
              <a:chExt cx="238082" cy="103714"/>
            </a:xfrm>
          </p:grpSpPr>
          <p:sp>
            <p:nvSpPr>
              <p:cNvPr id="28" name="object 12"/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12"/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639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9219670" y="6316029"/>
            <a:ext cx="2743200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t>15</a:t>
            </a:fld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11697892" y="5699624"/>
            <a:ext cx="494109" cy="499100"/>
            <a:chOff x="9699205" y="5186438"/>
            <a:chExt cx="440055" cy="444500"/>
          </a:xfrm>
        </p:grpSpPr>
        <p:sp>
          <p:nvSpPr>
            <p:cNvPr id="15" name="object 16"/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7"/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13"/>
          <a:stretch>
            <a:fillRect/>
          </a:stretch>
        </p:blipFill>
        <p:spPr>
          <a:xfrm>
            <a:off x="9572674" y="6498592"/>
            <a:ext cx="435865" cy="6573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13"/>
          <a:stretch>
            <a:fillRect/>
          </a:stretch>
        </p:blipFill>
        <p:spPr>
          <a:xfrm>
            <a:off x="10591270" y="6498592"/>
            <a:ext cx="435865" cy="65732"/>
          </a:xfrm>
          <a:prstGeom prst="rect">
            <a:avLst/>
          </a:prstGeom>
        </p:spPr>
      </p:pic>
      <p:sp>
        <p:nvSpPr>
          <p:cNvPr id="10" name="TextBox 5"/>
          <p:cNvSpPr txBox="1"/>
          <p:nvPr/>
        </p:nvSpPr>
        <p:spPr>
          <a:xfrm>
            <a:off x="286387" y="93346"/>
            <a:ext cx="124269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334286"/>
                </a:solidFill>
              </a:rPr>
              <a:t>Томскстат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069" y="6362109"/>
            <a:ext cx="331531" cy="33153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993" y="6355759"/>
            <a:ext cx="331531" cy="331531"/>
          </a:xfrm>
          <a:prstGeom prst="rect">
            <a:avLst/>
          </a:prstGeom>
        </p:spPr>
      </p:pic>
      <p:pic>
        <p:nvPicPr>
          <p:cNvPr id="41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467" y="6330287"/>
            <a:ext cx="384911" cy="382218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201" y="6380974"/>
            <a:ext cx="331531" cy="331531"/>
          </a:xfrm>
          <a:prstGeom prst="rect">
            <a:avLst/>
          </a:prstGeom>
        </p:spPr>
      </p:pic>
      <p:sp>
        <p:nvSpPr>
          <p:cNvPr id="56" name="object 7"/>
          <p:cNvSpPr/>
          <p:nvPr/>
        </p:nvSpPr>
        <p:spPr>
          <a:xfrm>
            <a:off x="41384" y="746120"/>
            <a:ext cx="245003" cy="758835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DA0000"/>
          </a:solidFill>
        </p:spPr>
        <p:txBody>
          <a:bodyPr wrap="square" lIns="0" tIns="0" rIns="0" bIns="0" rtlCol="0"/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3046" y="427262"/>
            <a:ext cx="7221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Указания по заполнению формы № </a:t>
            </a:r>
            <a:r>
              <a:rPr lang="ru-RU" sz="2000" b="1" dirty="0" smtClean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(</a:t>
            </a:r>
            <a:r>
              <a:rPr lang="ru-RU" sz="20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рабочая сила)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4" t="56126" r="10494" b="36972"/>
          <a:stretch/>
        </p:blipFill>
        <p:spPr bwMode="auto">
          <a:xfrm>
            <a:off x="843148" y="1073886"/>
            <a:ext cx="9974178" cy="673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548220"/>
              </p:ext>
            </p:extLst>
          </p:nvPr>
        </p:nvGraphicFramePr>
        <p:xfrm>
          <a:off x="843148" y="2054430"/>
          <a:ext cx="10274032" cy="3999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74032"/>
              </a:tblGrid>
              <a:tr h="228246">
                <a:tc>
                  <a:txBody>
                    <a:bodyPr/>
                    <a:lstStyle/>
                    <a:p>
                      <a:pPr marL="0" indent="0" algn="l" fontAlgn="ctr">
                        <a:spcBef>
                          <a:spcPts val="600"/>
                        </a:spcBef>
                        <a:buFont typeface="Arial" pitchFamily="34" charset="0"/>
                        <a:buNone/>
                      </a:pPr>
                      <a:r>
                        <a:rPr lang="ru-RU" sz="1200" b="1" i="0" u="none" strike="noStrike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СТРОКА</a:t>
                      </a:r>
                      <a:r>
                        <a:rPr lang="ru-RU" sz="1200" b="1" i="0" u="none" strike="noStrike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37 </a:t>
                      </a:r>
                      <a:r>
                        <a:rPr lang="ru-RU" sz="1000" b="1" i="0" u="none" strike="noStrik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ru-RU" sz="1200" b="1" i="0" u="none" strike="noStrik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на культурно - бытовое обслуживание – </a:t>
                      </a:r>
                      <a:r>
                        <a:rPr lang="ru-RU" sz="1200" b="1" i="0" u="none" strike="noStrike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ВКЛЮЧАЕТ:</a:t>
                      </a:r>
                      <a:endParaRPr lang="ru-RU" sz="1200" b="1" i="0" u="none" strike="noStrike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3351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Арендная плата за помещения для проведения культурно-массовых, физкультурных и спортивных мероприятий (за исключением профессионального обучения);</a:t>
                      </a:r>
                      <a:endParaRPr lang="ru-RU" sz="11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74825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Расходы по содержанию столовых, библиотек, клубов, спортивных сооружений, дошкольных учреждений, находящихся</a:t>
                      </a:r>
                      <a:b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на балансе организации, или финансируемых ею в порядке долевого участия, за минусом субсидий, полученных от государственных органов, а также за минусом налоговых скидок;</a:t>
                      </a:r>
                      <a:endParaRPr lang="ru-RU" sz="11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274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Возмещение платы  работников за содержание детей в дошкольных учреждениях.;</a:t>
                      </a:r>
                      <a:endParaRPr lang="ru-RU" sz="11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8246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Оплата подписки на газеты, журналы, оплата услуг связи в личных целях работников;</a:t>
                      </a:r>
                      <a:endParaRPr lang="ru-RU" sz="11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1242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Стоимость подарков и билетов на зрелищные мероприятия детям работников за счет средств организации;</a:t>
                      </a: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52732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Оплата (компенсация) путевок работникам и членам их семей на экскурсии, путешествия, оплата занятий в спортивных секциях за счет средств организации;</a:t>
                      </a:r>
                      <a:endParaRPr lang="ru-RU" sz="11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4546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Расходы организации на проведение вечеров отдыха, дискотек, спектаклей, концертов, лекций, диспутов, встреч с деятелями науки и искусства, спортивных мероприятий;</a:t>
                      </a:r>
                      <a:endParaRPr lang="ru-RU" sz="11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3295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Расходы организации на приобретение театральных костюмов, спортивной формы, спортивного инвентаря или оплата за их прокат;</a:t>
                      </a:r>
                      <a:endParaRPr lang="ru-RU" sz="11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4546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Расходы по организации кружков, курсов, студий, клубов, народных университетов, факультетов, выставок-продаж изделий самодеятельного творчества, ярмарок, игровых комнат для детей;</a:t>
                      </a:r>
                      <a:endParaRPr lang="ru-RU" sz="11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1716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Расходы по обустройству садоводческих товариществ (строительство дорог, </a:t>
                      </a:r>
                      <a:r>
                        <a:rPr lang="ru-RU" sz="11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энерго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и водоснабжение, осушение);</a:t>
                      </a:r>
                      <a:endParaRPr lang="ru-RU" sz="11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3295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Другие расходы на культурно-бытовое обслуживание работников.</a:t>
                      </a:r>
                      <a:endParaRPr lang="ru-RU" sz="11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6" name="Овал 25">
            <a:extLst>
              <a:ext uri="{FF2B5EF4-FFF2-40B4-BE49-F238E27FC236}">
                <a16:creationId xmlns:a16="http://schemas.microsoft.com/office/drawing/2014/main" xmlns="" id="{E28557FE-7C23-4AE0-BD7C-F3BED61DEED9}"/>
              </a:ext>
            </a:extLst>
          </p:cNvPr>
          <p:cNvSpPr/>
          <p:nvPr/>
        </p:nvSpPr>
        <p:spPr>
          <a:xfrm>
            <a:off x="7282534" y="1522862"/>
            <a:ext cx="571928" cy="215757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37</a:t>
            </a:r>
            <a:endParaRPr lang="ru-RU" sz="1200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1426252" y="216537"/>
            <a:ext cx="10403791" cy="381755"/>
            <a:chOff x="1439586" y="4278651"/>
            <a:chExt cx="10403790" cy="381755"/>
          </a:xfrm>
        </p:grpSpPr>
        <p:sp>
          <p:nvSpPr>
            <p:cNvPr id="28" name="object 9"/>
            <p:cNvSpPr/>
            <p:nvPr/>
          </p:nvSpPr>
          <p:spPr>
            <a:xfrm>
              <a:off x="1439586" y="4332539"/>
              <a:ext cx="4894855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11"/>
            <p:cNvSpPr/>
            <p:nvPr/>
          </p:nvSpPr>
          <p:spPr>
            <a:xfrm flipV="1">
              <a:off x="6312024" y="4278651"/>
              <a:ext cx="5531352" cy="4571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2" name="Группа 31"/>
            <p:cNvGrpSpPr/>
            <p:nvPr/>
          </p:nvGrpSpPr>
          <p:grpSpPr>
            <a:xfrm>
              <a:off x="6262727" y="4280406"/>
              <a:ext cx="238082" cy="103714"/>
              <a:chOff x="2667374" y="2712291"/>
              <a:chExt cx="238082" cy="103714"/>
            </a:xfrm>
          </p:grpSpPr>
          <p:sp>
            <p:nvSpPr>
              <p:cNvPr id="33" name="object 12"/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12"/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4997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9219670" y="6316029"/>
            <a:ext cx="2743200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t>16</a:t>
            </a:fld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11697892" y="5699624"/>
            <a:ext cx="494109" cy="499100"/>
            <a:chOff x="9699205" y="5186438"/>
            <a:chExt cx="440055" cy="444500"/>
          </a:xfrm>
        </p:grpSpPr>
        <p:sp>
          <p:nvSpPr>
            <p:cNvPr id="15" name="object 16"/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7"/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13"/>
          <a:stretch>
            <a:fillRect/>
          </a:stretch>
        </p:blipFill>
        <p:spPr>
          <a:xfrm>
            <a:off x="9572674" y="6498592"/>
            <a:ext cx="435865" cy="6573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13"/>
          <a:stretch>
            <a:fillRect/>
          </a:stretch>
        </p:blipFill>
        <p:spPr>
          <a:xfrm>
            <a:off x="10591270" y="6498592"/>
            <a:ext cx="435865" cy="65732"/>
          </a:xfrm>
          <a:prstGeom prst="rect">
            <a:avLst/>
          </a:prstGeom>
        </p:spPr>
      </p:pic>
      <p:sp>
        <p:nvSpPr>
          <p:cNvPr id="10" name="TextBox 5"/>
          <p:cNvSpPr txBox="1"/>
          <p:nvPr/>
        </p:nvSpPr>
        <p:spPr>
          <a:xfrm>
            <a:off x="286387" y="93346"/>
            <a:ext cx="124269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334286"/>
                </a:solidFill>
              </a:rPr>
              <a:t>Томскстат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069" y="6362109"/>
            <a:ext cx="331531" cy="33153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993" y="6355759"/>
            <a:ext cx="331531" cy="331531"/>
          </a:xfrm>
          <a:prstGeom prst="rect">
            <a:avLst/>
          </a:prstGeom>
        </p:spPr>
      </p:pic>
      <p:pic>
        <p:nvPicPr>
          <p:cNvPr id="41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796" y="6362109"/>
            <a:ext cx="384911" cy="382218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201" y="6380974"/>
            <a:ext cx="331531" cy="331531"/>
          </a:xfrm>
          <a:prstGeom prst="rect">
            <a:avLst/>
          </a:prstGeom>
        </p:spPr>
      </p:pic>
      <p:sp>
        <p:nvSpPr>
          <p:cNvPr id="56" name="object 7"/>
          <p:cNvSpPr/>
          <p:nvPr/>
        </p:nvSpPr>
        <p:spPr>
          <a:xfrm>
            <a:off x="41384" y="746120"/>
            <a:ext cx="245003" cy="758835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DA0000"/>
          </a:solidFill>
        </p:spPr>
        <p:txBody>
          <a:bodyPr wrap="square" lIns="0" tIns="0" rIns="0" bIns="0" rtlCol="0"/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3046" y="427262"/>
            <a:ext cx="7221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Указания по заполнению формы № </a:t>
            </a:r>
            <a:r>
              <a:rPr lang="ru-RU" sz="2000" b="1" dirty="0" smtClean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(</a:t>
            </a:r>
            <a:r>
              <a:rPr lang="ru-RU" sz="20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рабочая сила)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0" t="25325" r="10876" b="54221"/>
          <a:stretch/>
        </p:blipFill>
        <p:spPr bwMode="auto">
          <a:xfrm>
            <a:off x="439390" y="824248"/>
            <a:ext cx="7671458" cy="227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025633"/>
              </p:ext>
            </p:extLst>
          </p:nvPr>
        </p:nvGraphicFramePr>
        <p:xfrm>
          <a:off x="439390" y="3396343"/>
          <a:ext cx="10151880" cy="29509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51880"/>
              </a:tblGrid>
              <a:tr h="180115">
                <a:tc>
                  <a:txBody>
                    <a:bodyPr/>
                    <a:lstStyle/>
                    <a:p>
                      <a:pPr marL="0" indent="0" algn="l" fontAlgn="ctr">
                        <a:spcBef>
                          <a:spcPts val="600"/>
                        </a:spcBef>
                        <a:buFont typeface="Arial" pitchFamily="34" charset="0"/>
                        <a:buNone/>
                      </a:pPr>
                      <a:r>
                        <a:rPr lang="ru-RU" sz="1200" b="1" i="0" u="none" strike="noStrike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СТРОКА</a:t>
                      </a:r>
                      <a:r>
                        <a:rPr lang="ru-RU" sz="1200" b="1" i="0" u="none" strike="noStrike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42 -  </a:t>
                      </a:r>
                      <a:r>
                        <a:rPr lang="ru-RU" sz="1100" b="1" i="0" u="none" strike="noStrik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расходы – </a:t>
                      </a:r>
                      <a:r>
                        <a:rPr lang="ru-RU" sz="1100" b="1" i="0" u="none" strike="noStrike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ВКЛЮЧАЕТ: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40935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Оплаты стоимости проезда работнику и членам его семьи в случае переезда из районов Крайнего Севера и приравненных к ним местностей к новому месту жительства в другую местность в связи с расторжением трудового договора. Единовременное пособие, оплата стоимости проезда и отпуска для обустройства на новом месте лицам, заключившим трудовые договоры о работе в организациях, расположенных в районах Крайнего Севера и приравненных к ним местностях;</a:t>
                      </a:r>
                      <a:endParaRPr lang="ru-RU" sz="11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4122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Стоимости бесплатно выданных форменной одежды, обмундирования, остающихся в личном постоянном пользовании, или денежная компенсация вместо их выдачи, сумма льгот в связи с их продажей по пониженным ценам;</a:t>
                      </a:r>
                      <a:endParaRPr lang="ru-RU" sz="11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82528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Стоимости выданных спецодежды, </a:t>
                      </a:r>
                      <a:r>
                        <a:rPr lang="ru-RU" sz="11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спецобуви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других средств индивидуальной защиты, смывающих и обезвреживающих средств, молока, лечебно-профилактического питания (компенсационные выплаты) или возмещения затрат работникам на приобретение ими спецодежды, </a:t>
                      </a:r>
                      <a:r>
                        <a:rPr lang="ru-RU" sz="11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спецобуви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других средств индивидуальной защиты в случае невыдачи их работодателем;</a:t>
                      </a:r>
                      <a:endParaRPr lang="ru-RU" sz="11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4122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Расходов на платное обучение работников, не связанное с производственной необходимостью, расходы на платное обучение членов семей работников;</a:t>
                      </a:r>
                      <a:endParaRPr lang="ru-RU" sz="11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386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Расходов при переезде работников на работу в другую местность и по обустройству на новом месте жительства;</a:t>
                      </a:r>
                      <a:endParaRPr lang="ru-RU" sz="1100" b="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65715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Полевого довольствия;</a:t>
                      </a:r>
                      <a:endParaRPr lang="ru-RU" sz="11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65715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Расходов на оформление и выдачу паспортов и виз;</a:t>
                      </a:r>
                      <a:endParaRPr lang="ru-RU" sz="11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6955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Суммы налогов и сборов за привлечение в течение 2021 года рабочей силы, в том числе иностранной;</a:t>
                      </a:r>
                      <a:endParaRPr lang="ru-RU" sz="11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65715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Других затрат на рабочую силу.</a:t>
                      </a:r>
                      <a:endParaRPr lang="ru-RU" sz="11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8491509" y="1624193"/>
            <a:ext cx="356259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Стр.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38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 Сумме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Стр.39, 41, 42.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5308269" y="2873442"/>
            <a:ext cx="653143" cy="24938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24"/>
          <p:cNvGrpSpPr/>
          <p:nvPr/>
        </p:nvGrpSpPr>
        <p:grpSpPr>
          <a:xfrm>
            <a:off x="1426252" y="216537"/>
            <a:ext cx="10403791" cy="381755"/>
            <a:chOff x="1439586" y="4278651"/>
            <a:chExt cx="10403790" cy="381755"/>
          </a:xfrm>
        </p:grpSpPr>
        <p:sp>
          <p:nvSpPr>
            <p:cNvPr id="26" name="object 9"/>
            <p:cNvSpPr/>
            <p:nvPr/>
          </p:nvSpPr>
          <p:spPr>
            <a:xfrm>
              <a:off x="1439586" y="4332539"/>
              <a:ext cx="4894855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3" name="object 11"/>
            <p:cNvSpPr/>
            <p:nvPr/>
          </p:nvSpPr>
          <p:spPr>
            <a:xfrm flipV="1">
              <a:off x="6312024" y="4278651"/>
              <a:ext cx="5531352" cy="4571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4" name="Группа 33"/>
            <p:cNvGrpSpPr/>
            <p:nvPr/>
          </p:nvGrpSpPr>
          <p:grpSpPr>
            <a:xfrm>
              <a:off x="6262727" y="4280406"/>
              <a:ext cx="238082" cy="103714"/>
              <a:chOff x="2667374" y="2712291"/>
              <a:chExt cx="238082" cy="103714"/>
            </a:xfrm>
          </p:grpSpPr>
          <p:sp>
            <p:nvSpPr>
              <p:cNvPr id="35" name="object 12"/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12"/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9740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9219670" y="6316029"/>
            <a:ext cx="2743200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t>17</a:t>
            </a:fld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11697892" y="5699624"/>
            <a:ext cx="494109" cy="499100"/>
            <a:chOff x="9699205" y="5186438"/>
            <a:chExt cx="440055" cy="444500"/>
          </a:xfrm>
        </p:grpSpPr>
        <p:sp>
          <p:nvSpPr>
            <p:cNvPr id="15" name="object 16"/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7"/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13"/>
          <a:stretch>
            <a:fillRect/>
          </a:stretch>
        </p:blipFill>
        <p:spPr>
          <a:xfrm>
            <a:off x="9572674" y="6498592"/>
            <a:ext cx="435865" cy="6573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13"/>
          <a:stretch>
            <a:fillRect/>
          </a:stretch>
        </p:blipFill>
        <p:spPr>
          <a:xfrm>
            <a:off x="10591270" y="6498592"/>
            <a:ext cx="435865" cy="65732"/>
          </a:xfrm>
          <a:prstGeom prst="rect">
            <a:avLst/>
          </a:prstGeom>
        </p:spPr>
      </p:pic>
      <p:sp>
        <p:nvSpPr>
          <p:cNvPr id="10" name="TextBox 5"/>
          <p:cNvSpPr txBox="1"/>
          <p:nvPr/>
        </p:nvSpPr>
        <p:spPr>
          <a:xfrm>
            <a:off x="286387" y="93346"/>
            <a:ext cx="124269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334286"/>
                </a:solidFill>
              </a:rPr>
              <a:t>Томскстат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069" y="6362109"/>
            <a:ext cx="331531" cy="33153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993" y="6355759"/>
            <a:ext cx="331531" cy="331531"/>
          </a:xfrm>
          <a:prstGeom prst="rect">
            <a:avLst/>
          </a:prstGeom>
        </p:spPr>
      </p:pic>
      <p:pic>
        <p:nvPicPr>
          <p:cNvPr id="41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779" y="6362109"/>
            <a:ext cx="384911" cy="382218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201" y="6380974"/>
            <a:ext cx="331531" cy="331531"/>
          </a:xfrm>
          <a:prstGeom prst="rect">
            <a:avLst/>
          </a:prstGeom>
        </p:spPr>
      </p:pic>
      <p:sp>
        <p:nvSpPr>
          <p:cNvPr id="56" name="object 7"/>
          <p:cNvSpPr/>
          <p:nvPr/>
        </p:nvSpPr>
        <p:spPr>
          <a:xfrm>
            <a:off x="41384" y="746120"/>
            <a:ext cx="245003" cy="758835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DA0000"/>
          </a:solidFill>
        </p:spPr>
        <p:txBody>
          <a:bodyPr wrap="square" lIns="0" tIns="0" rIns="0" bIns="0" rtlCol="0"/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3046" y="427262"/>
            <a:ext cx="7221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Указания по заполнению формы № </a:t>
            </a:r>
            <a:r>
              <a:rPr lang="ru-RU" sz="2000" b="1" dirty="0" smtClean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(</a:t>
            </a:r>
            <a:r>
              <a:rPr lang="ru-RU" sz="20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рабочая сила)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4658" y="885038"/>
            <a:ext cx="6044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Раздел 3. Справочные сведения за 2021 год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4" t="60514" r="12921" b="26336"/>
          <a:stretch/>
        </p:blipFill>
        <p:spPr bwMode="auto">
          <a:xfrm>
            <a:off x="508678" y="1429311"/>
            <a:ext cx="8105488" cy="17721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Овал 32"/>
          <p:cNvSpPr/>
          <p:nvPr/>
        </p:nvSpPr>
        <p:spPr>
          <a:xfrm>
            <a:off x="5820733" y="2746385"/>
            <a:ext cx="653143" cy="24938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5820735" y="2995766"/>
            <a:ext cx="653141" cy="2057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1068779" y="3533986"/>
            <a:ext cx="3835730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Строка 44 </a:t>
            </a:r>
          </a:p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Данные о доходах по акциям и вкладам в имущество организации, начисленные своим работникам.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961410" y="3533986"/>
            <a:ext cx="4132616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 Строка 45</a:t>
            </a:r>
          </a:p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Данные о сумме налога на доходы физических лиц, начисленного организацией работникам, показанным в </a:t>
            </a:r>
            <a:r>
              <a:rPr lang="ru-RU" b="1" dirty="0" smtClean="0">
                <a:solidFill>
                  <a:srgbClr val="FF0000"/>
                </a:solidFill>
              </a:rPr>
              <a:t>строке 01</a:t>
            </a:r>
            <a:r>
              <a:rPr lang="ru-RU" sz="1600" b="1" dirty="0" smtClean="0">
                <a:solidFill>
                  <a:srgbClr val="FF0000"/>
                </a:solidFill>
                <a:latin typeface="+mj-lt"/>
              </a:rPr>
              <a:t>.</a:t>
            </a:r>
            <a:endParaRPr lang="ru-RU" sz="1600" b="1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1426252" y="216537"/>
            <a:ext cx="10403791" cy="381755"/>
            <a:chOff x="1439586" y="4278651"/>
            <a:chExt cx="10403790" cy="381755"/>
          </a:xfrm>
        </p:grpSpPr>
        <p:sp>
          <p:nvSpPr>
            <p:cNvPr id="28" name="object 9"/>
            <p:cNvSpPr/>
            <p:nvPr/>
          </p:nvSpPr>
          <p:spPr>
            <a:xfrm>
              <a:off x="1439586" y="4332539"/>
              <a:ext cx="4894855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11"/>
            <p:cNvSpPr/>
            <p:nvPr/>
          </p:nvSpPr>
          <p:spPr>
            <a:xfrm flipV="1">
              <a:off x="6312024" y="4278651"/>
              <a:ext cx="5531352" cy="4571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2" name="Группа 31"/>
            <p:cNvGrpSpPr/>
            <p:nvPr/>
          </p:nvGrpSpPr>
          <p:grpSpPr>
            <a:xfrm>
              <a:off x="6262727" y="4280406"/>
              <a:ext cx="238082" cy="103714"/>
              <a:chOff x="2667374" y="2712291"/>
              <a:chExt cx="238082" cy="103714"/>
            </a:xfrm>
          </p:grpSpPr>
          <p:sp>
            <p:nvSpPr>
              <p:cNvPr id="37" name="object 12"/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object 12"/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4402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9219670" y="6316029"/>
            <a:ext cx="2743200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t>18</a:t>
            </a:fld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11697892" y="5699624"/>
            <a:ext cx="494109" cy="499100"/>
            <a:chOff x="9699205" y="5186438"/>
            <a:chExt cx="440055" cy="444500"/>
          </a:xfrm>
        </p:grpSpPr>
        <p:sp>
          <p:nvSpPr>
            <p:cNvPr id="15" name="object 16"/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7"/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13"/>
          <a:stretch>
            <a:fillRect/>
          </a:stretch>
        </p:blipFill>
        <p:spPr>
          <a:xfrm>
            <a:off x="9572674" y="6498592"/>
            <a:ext cx="435865" cy="6573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13"/>
          <a:stretch>
            <a:fillRect/>
          </a:stretch>
        </p:blipFill>
        <p:spPr>
          <a:xfrm>
            <a:off x="10591270" y="6498592"/>
            <a:ext cx="435865" cy="65732"/>
          </a:xfrm>
          <a:prstGeom prst="rect">
            <a:avLst/>
          </a:prstGeom>
        </p:spPr>
      </p:pic>
      <p:sp>
        <p:nvSpPr>
          <p:cNvPr id="10" name="TextBox 5"/>
          <p:cNvSpPr txBox="1"/>
          <p:nvPr/>
        </p:nvSpPr>
        <p:spPr>
          <a:xfrm>
            <a:off x="286387" y="93346"/>
            <a:ext cx="124269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334286"/>
                </a:solidFill>
              </a:rPr>
              <a:t>Томскстат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069" y="6362109"/>
            <a:ext cx="331531" cy="33153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993" y="6355759"/>
            <a:ext cx="331531" cy="331531"/>
          </a:xfrm>
          <a:prstGeom prst="rect">
            <a:avLst/>
          </a:prstGeom>
        </p:spPr>
      </p:pic>
      <p:pic>
        <p:nvPicPr>
          <p:cNvPr id="41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337" y="6350131"/>
            <a:ext cx="384911" cy="382218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201" y="6380974"/>
            <a:ext cx="331531" cy="331531"/>
          </a:xfrm>
          <a:prstGeom prst="rect">
            <a:avLst/>
          </a:prstGeom>
        </p:spPr>
      </p:pic>
      <p:sp>
        <p:nvSpPr>
          <p:cNvPr id="56" name="object 7"/>
          <p:cNvSpPr/>
          <p:nvPr/>
        </p:nvSpPr>
        <p:spPr>
          <a:xfrm>
            <a:off x="0" y="746120"/>
            <a:ext cx="245003" cy="758835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DA0000"/>
          </a:solidFill>
        </p:spPr>
        <p:txBody>
          <a:bodyPr wrap="square" lIns="0" tIns="0" rIns="0" bIns="0" rtlCol="0"/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3046" y="427262"/>
            <a:ext cx="7221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Указания по заполнению формы № </a:t>
            </a:r>
            <a:r>
              <a:rPr lang="ru-RU" sz="2000" b="1" dirty="0" smtClean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(</a:t>
            </a:r>
            <a:r>
              <a:rPr lang="ru-RU" sz="20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рабочая сила)</a:t>
            </a: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678994"/>
              </p:ext>
            </p:extLst>
          </p:nvPr>
        </p:nvGraphicFramePr>
        <p:xfrm>
          <a:off x="773723" y="1125537"/>
          <a:ext cx="4759568" cy="558696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759568"/>
              </a:tblGrid>
              <a:tr h="82430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baseline="0" dirty="0" smtClean="0">
                          <a:latin typeface="+mn-lt"/>
                        </a:rPr>
                        <a:t>отчет по форме </a:t>
                      </a:r>
                      <a:r>
                        <a:rPr lang="ru-RU" sz="1600" u="sng" baseline="0" dirty="0" smtClean="0">
                          <a:latin typeface="+mn-lt"/>
                        </a:rPr>
                        <a:t>не должны включаться </a:t>
                      </a:r>
                      <a:r>
                        <a:rPr lang="ru-RU" sz="1600" baseline="0" dirty="0" smtClean="0">
                          <a:latin typeface="+mn-lt"/>
                        </a:rPr>
                        <a:t>следующие расходы, не учитываемые в затратах организации на рабочую силу: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96888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000" kern="1200" dirty="0" smtClean="0">
                          <a:effectLst/>
                        </a:rPr>
                        <a:t>Доходы по акциям и другие доходы от участия работников в собственности организации (дивиденды, проценты);</a:t>
                      </a:r>
                      <a:endParaRPr lang="ru-RU" sz="1000" dirty="0"/>
                    </a:p>
                  </a:txBody>
                  <a:tcPr/>
                </a:tc>
              </a:tr>
              <a:tr h="549538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000" kern="1200" dirty="0" smtClean="0">
                          <a:effectLst/>
                        </a:rPr>
                        <a:t>Вознаграждения членам совета директоров акционерного общества, учредителям, освобожденным профсоюзным работникам,</a:t>
                      </a:r>
                      <a:br>
                        <a:rPr lang="ru-RU" sz="1000" kern="1200" dirty="0" smtClean="0">
                          <a:effectLst/>
                        </a:rPr>
                      </a:br>
                      <a:r>
                        <a:rPr lang="ru-RU" sz="1000" kern="1200" dirty="0" smtClean="0">
                          <a:effectLst/>
                        </a:rPr>
                        <a:t>не состоящим в списочном составе работников организации;</a:t>
                      </a:r>
                      <a:endParaRPr lang="ru-RU" sz="1000" dirty="0"/>
                    </a:p>
                  </a:txBody>
                  <a:tcPr/>
                </a:tc>
              </a:tr>
              <a:tr h="1312785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000" kern="1200" dirty="0" smtClean="0">
                          <a:effectLst/>
                        </a:rPr>
                        <a:t>Пособия и другие выплаты за счет средств государственных внебюджетных фондов, в частности, пособия по временной нетрудоспособности, по беременности и родам, при рождении ребенка, по уходу за ребенком, оплата дополнительных выходных дней по уходу за детьми-инвалидами, оплата санаторно-курортного лечения и оздоровления работников и их семей, страховые выплаты по обязательному социальному страхованию от несчастных случаев на производстве и профессиональных заболеваний; </a:t>
                      </a:r>
                      <a:endParaRPr lang="ru-RU" sz="1000" dirty="0"/>
                    </a:p>
                  </a:txBody>
                  <a:tcPr/>
                </a:tc>
              </a:tr>
              <a:tr h="702187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000" kern="1200" dirty="0" smtClean="0">
                          <a:effectLst/>
                        </a:rPr>
                        <a:t>Авторские вознаграждения, выплачиваемые по договорам на создание и использование произведений науки, литературы и искусства, а также вознаграждения авторам открытий, изобретений и промышленных образцов; исполнителям и изготовителям фонограмм;</a:t>
                      </a:r>
                      <a:r>
                        <a:rPr lang="ru-RU" sz="1000" kern="1200" baseline="0" dirty="0" smtClean="0">
                          <a:effectLst/>
                        </a:rPr>
                        <a:t> </a:t>
                      </a:r>
                      <a:endParaRPr lang="ru-RU" sz="1000" dirty="0"/>
                    </a:p>
                  </a:txBody>
                  <a:tcPr/>
                </a:tc>
              </a:tr>
              <a:tr h="854837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000" kern="1200" dirty="0" smtClean="0">
                          <a:effectLst/>
                        </a:rPr>
                        <a:t>Выплаты (включая компенсационную выплату) женщинам, находящимся в отпуске по беременности и родам, лицам, находившимся в отпуске по уходу за ребенком до достижения им возраста трех лет и не включаемым в среднесписочную численность работников организации;</a:t>
                      </a:r>
                      <a:r>
                        <a:rPr lang="ru-RU" sz="1000" kern="1200" baseline="0" dirty="0" smtClean="0">
                          <a:effectLst/>
                        </a:rPr>
                        <a:t> </a:t>
                      </a:r>
                      <a:endParaRPr lang="ru-RU" sz="1000" dirty="0"/>
                    </a:p>
                  </a:txBody>
                  <a:tcPr/>
                </a:tc>
              </a:tr>
              <a:tr h="549538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000" kern="1200" dirty="0" smtClean="0">
                          <a:effectLst/>
                        </a:rPr>
                        <a:t>Возвратные заемные денежные средства, выданные организацией работнику, сумма материальной выгоды, полученная</a:t>
                      </a:r>
                      <a:r>
                        <a:rPr lang="ru-RU" sz="1000" kern="1200" baseline="0" dirty="0" smtClean="0">
                          <a:effectLst/>
                        </a:rPr>
                        <a:t> </a:t>
                      </a:r>
                      <a:r>
                        <a:rPr lang="ru-RU" sz="1000" kern="1200" dirty="0" smtClean="0">
                          <a:effectLst/>
                        </a:rPr>
                        <a:t>от экономии на процентах за пользование заемными средствами;</a:t>
                      </a:r>
                      <a:endParaRPr lang="ru-RU" sz="1000" dirty="0"/>
                    </a:p>
                  </a:txBody>
                  <a:tcPr/>
                </a:tc>
              </a:tr>
              <a:tr h="396888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000" kern="1200" dirty="0" smtClean="0">
                          <a:effectLst/>
                        </a:rPr>
                        <a:t>Расходы на капитальное строительство жилья и объектов социальной сферы. 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817134"/>
              </p:ext>
            </p:extLst>
          </p:nvPr>
        </p:nvGraphicFramePr>
        <p:xfrm>
          <a:off x="6006836" y="1582609"/>
          <a:ext cx="5143157" cy="4981714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525363"/>
                <a:gridCol w="4617794"/>
              </a:tblGrid>
              <a:tr h="530938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n>
                            <a:solidFill>
                              <a:srgbClr val="777777"/>
                            </a:solidFill>
                          </a:ln>
                          <a:effectLst/>
                          <a:latin typeface="+mn-lt"/>
                        </a:rPr>
                        <a:t>№ п/п</a:t>
                      </a:r>
                      <a:endParaRPr lang="ru-RU" sz="1600" dirty="0">
                        <a:ln>
                          <a:solidFill>
                            <a:srgbClr val="777777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n>
                            <a:solidFill>
                              <a:srgbClr val="777777"/>
                            </a:solidFill>
                          </a:ln>
                          <a:effectLst/>
                          <a:latin typeface="+mn-lt"/>
                        </a:rPr>
                        <a:t>Контроли</a:t>
                      </a:r>
                      <a:endParaRPr lang="ru-RU" sz="1600" dirty="0">
                        <a:ln>
                          <a:solidFill>
                            <a:srgbClr val="777777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9984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rgbClr val="777777"/>
                            </a:solidFill>
                          </a:ln>
                          <a:effectLst/>
                        </a:rPr>
                        <a:t>1</a:t>
                      </a:r>
                      <a:endParaRPr lang="ru-RU" sz="1400" b="1" dirty="0">
                        <a:ln>
                          <a:solidFill>
                            <a:srgbClr val="777777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rgbClr val="777777"/>
                            </a:solidFill>
                          </a:ln>
                          <a:effectLst/>
                        </a:rPr>
                        <a:t>строка 3 = сумма строк 4, 5, 6</a:t>
                      </a:r>
                      <a:endParaRPr lang="ru-RU" sz="1400" b="1" dirty="0">
                        <a:ln>
                          <a:solidFill>
                            <a:srgbClr val="777777"/>
                          </a:solidFill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9984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rgbClr val="777777"/>
                            </a:solidFill>
                          </a:ln>
                          <a:effectLst/>
                        </a:rPr>
                        <a:t>2</a:t>
                      </a:r>
                      <a:endParaRPr lang="ru-RU" sz="1400" b="1" dirty="0">
                        <a:ln>
                          <a:solidFill>
                            <a:srgbClr val="777777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rgbClr val="777777"/>
                            </a:solidFill>
                          </a:ln>
                          <a:effectLst/>
                        </a:rPr>
                        <a:t>строка 7 = сумма строк 2 и 3</a:t>
                      </a:r>
                      <a:endParaRPr lang="ru-RU" sz="1400" b="1" dirty="0">
                        <a:ln>
                          <a:solidFill>
                            <a:srgbClr val="777777"/>
                          </a:solidFill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9984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rgbClr val="777777"/>
                            </a:solidFill>
                          </a:ln>
                          <a:effectLst/>
                        </a:rPr>
                        <a:t>3</a:t>
                      </a:r>
                      <a:endParaRPr lang="ru-RU" sz="1400" b="1" dirty="0">
                        <a:ln>
                          <a:solidFill>
                            <a:srgbClr val="777777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rgbClr val="777777"/>
                            </a:solidFill>
                          </a:ln>
                          <a:effectLst/>
                        </a:rPr>
                        <a:t>строка 8 = сумма строк 9, 10, 11, 12, 13</a:t>
                      </a:r>
                      <a:endParaRPr lang="ru-RU" sz="1400" b="1" dirty="0">
                        <a:ln>
                          <a:solidFill>
                            <a:srgbClr val="777777"/>
                          </a:solidFill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9984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rgbClr val="777777"/>
                            </a:solidFill>
                          </a:ln>
                          <a:effectLst/>
                        </a:rPr>
                        <a:t>4</a:t>
                      </a:r>
                      <a:endParaRPr lang="ru-RU" sz="1400" b="1" dirty="0">
                        <a:ln>
                          <a:solidFill>
                            <a:srgbClr val="777777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rgbClr val="777777"/>
                            </a:solidFill>
                          </a:ln>
                          <a:effectLst/>
                        </a:rPr>
                        <a:t>строка 8 ≥ строка 14</a:t>
                      </a:r>
                      <a:endParaRPr lang="ru-RU" sz="1400" b="1" dirty="0">
                        <a:ln>
                          <a:solidFill>
                            <a:srgbClr val="777777"/>
                          </a:solidFill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9984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rgbClr val="777777"/>
                            </a:solidFill>
                          </a:ln>
                          <a:effectLst/>
                        </a:rPr>
                        <a:t>5</a:t>
                      </a:r>
                      <a:endParaRPr lang="ru-RU" sz="1400" b="1" dirty="0">
                        <a:ln>
                          <a:solidFill>
                            <a:srgbClr val="777777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rgbClr val="777777"/>
                            </a:solidFill>
                          </a:ln>
                          <a:effectLst/>
                        </a:rPr>
                        <a:t>строка 15 ≥ сумма строк 16 и 17</a:t>
                      </a:r>
                      <a:endParaRPr lang="ru-RU" sz="1400" b="1" dirty="0">
                        <a:ln>
                          <a:solidFill>
                            <a:srgbClr val="777777"/>
                          </a:solidFill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9984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rgbClr val="777777"/>
                            </a:solidFill>
                          </a:ln>
                          <a:effectLst/>
                        </a:rPr>
                        <a:t>6</a:t>
                      </a:r>
                      <a:endParaRPr lang="ru-RU" sz="1400" b="1" dirty="0">
                        <a:ln>
                          <a:solidFill>
                            <a:srgbClr val="777777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rgbClr val="777777"/>
                            </a:solidFill>
                          </a:ln>
                          <a:effectLst/>
                        </a:rPr>
                        <a:t>строка 18 ≥ строка 19</a:t>
                      </a:r>
                      <a:endParaRPr lang="ru-RU" sz="1400" b="1" dirty="0">
                        <a:ln>
                          <a:solidFill>
                            <a:srgbClr val="777777"/>
                          </a:solidFill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9984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rgbClr val="777777"/>
                            </a:solidFill>
                          </a:ln>
                          <a:effectLst/>
                        </a:rPr>
                        <a:t>7</a:t>
                      </a:r>
                      <a:endParaRPr lang="ru-RU" sz="1400" b="1" dirty="0">
                        <a:ln>
                          <a:solidFill>
                            <a:srgbClr val="777777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rgbClr val="777777"/>
                            </a:solidFill>
                          </a:ln>
                          <a:effectLst/>
                        </a:rPr>
                        <a:t>строка 20 ≥ строка 21</a:t>
                      </a:r>
                      <a:endParaRPr lang="ru-RU" sz="1400" b="1" dirty="0">
                        <a:ln>
                          <a:solidFill>
                            <a:srgbClr val="777777"/>
                          </a:solidFill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9984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rgbClr val="777777"/>
                            </a:solidFill>
                          </a:ln>
                          <a:effectLst/>
                        </a:rPr>
                        <a:t>8</a:t>
                      </a:r>
                      <a:endParaRPr lang="ru-RU" sz="1400" b="1" dirty="0">
                        <a:ln>
                          <a:solidFill>
                            <a:srgbClr val="777777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rgbClr val="777777"/>
                            </a:solidFill>
                          </a:ln>
                          <a:effectLst/>
                        </a:rPr>
                        <a:t>строка 22 = сумма строк 23, 24, 25</a:t>
                      </a:r>
                      <a:endParaRPr lang="ru-RU" sz="1400" b="1" dirty="0">
                        <a:ln>
                          <a:solidFill>
                            <a:srgbClr val="777777"/>
                          </a:solidFill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7625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rgbClr val="777777"/>
                            </a:solidFill>
                          </a:ln>
                          <a:effectLst/>
                        </a:rPr>
                        <a:t>9</a:t>
                      </a:r>
                      <a:endParaRPr lang="ru-RU" sz="1400" b="1" dirty="0">
                        <a:ln>
                          <a:solidFill>
                            <a:srgbClr val="777777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rgbClr val="777777"/>
                            </a:solidFill>
                          </a:ln>
                          <a:effectLst/>
                        </a:rPr>
                        <a:t>строка 26 = сумма строк 27, 28, 29, 30, 31, 32, 33, 34</a:t>
                      </a:r>
                      <a:endParaRPr lang="ru-RU" sz="1400" b="1" dirty="0">
                        <a:ln>
                          <a:solidFill>
                            <a:srgbClr val="777777"/>
                          </a:solidFill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9984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rgbClr val="777777"/>
                            </a:solidFill>
                          </a:ln>
                          <a:effectLst/>
                        </a:rPr>
                        <a:t>10</a:t>
                      </a:r>
                      <a:endParaRPr lang="ru-RU" sz="1400" b="1" dirty="0">
                        <a:ln>
                          <a:solidFill>
                            <a:srgbClr val="777777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rgbClr val="777777"/>
                            </a:solidFill>
                          </a:ln>
                          <a:effectLst/>
                        </a:rPr>
                        <a:t>строка 35 ≥ строка 36</a:t>
                      </a:r>
                      <a:endParaRPr lang="ru-RU" sz="1400" b="1" dirty="0">
                        <a:ln>
                          <a:solidFill>
                            <a:srgbClr val="777777"/>
                          </a:solidFill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9984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rgbClr val="777777"/>
                            </a:solidFill>
                          </a:ln>
                          <a:effectLst/>
                        </a:rPr>
                        <a:t>11</a:t>
                      </a:r>
                      <a:endParaRPr lang="ru-RU" sz="1400" b="1" dirty="0">
                        <a:ln>
                          <a:solidFill>
                            <a:srgbClr val="777777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rgbClr val="777777"/>
                            </a:solidFill>
                          </a:ln>
                          <a:effectLst/>
                        </a:rPr>
                        <a:t>строка 38 = сумма строк 39, 41, 42</a:t>
                      </a:r>
                      <a:endParaRPr lang="ru-RU" sz="1400" b="1" dirty="0">
                        <a:ln>
                          <a:solidFill>
                            <a:srgbClr val="777777"/>
                          </a:solidFill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9984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rgbClr val="777777"/>
                            </a:solidFill>
                          </a:ln>
                          <a:effectLst/>
                        </a:rPr>
                        <a:t>12</a:t>
                      </a:r>
                      <a:endParaRPr lang="ru-RU" sz="1400" b="1" dirty="0">
                        <a:ln>
                          <a:solidFill>
                            <a:srgbClr val="777777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rgbClr val="777777"/>
                            </a:solidFill>
                          </a:ln>
                          <a:effectLst/>
                        </a:rPr>
                        <a:t>строка 39 ≥ строка 40</a:t>
                      </a:r>
                      <a:endParaRPr lang="ru-RU" sz="1400" b="1" dirty="0">
                        <a:ln>
                          <a:solidFill>
                            <a:srgbClr val="777777"/>
                          </a:solidFill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7625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rgbClr val="777777"/>
                            </a:solidFill>
                          </a:ln>
                          <a:effectLst/>
                        </a:rPr>
                        <a:t>13</a:t>
                      </a:r>
                      <a:endParaRPr lang="ru-RU" sz="1400" b="1" dirty="0">
                        <a:ln>
                          <a:solidFill>
                            <a:srgbClr val="777777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rgbClr val="777777"/>
                            </a:solidFill>
                          </a:ln>
                          <a:effectLst/>
                        </a:rPr>
                        <a:t>строка 43 = сумма строк 8, 15, 18, 20, 22, 26, 35, 37, 38</a:t>
                      </a:r>
                      <a:endParaRPr lang="ru-RU" sz="1400" b="1" dirty="0">
                        <a:ln>
                          <a:solidFill>
                            <a:srgbClr val="777777"/>
                          </a:solidFill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19446" y="901115"/>
            <a:ext cx="5362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Для контроля правильности заполнения формы необходимо учесть следующее:</a:t>
            </a:r>
            <a:endParaRPr lang="ru-RU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1426252" y="227554"/>
            <a:ext cx="10403791" cy="381755"/>
            <a:chOff x="1439586" y="4278651"/>
            <a:chExt cx="10403790" cy="381755"/>
          </a:xfrm>
        </p:grpSpPr>
        <p:sp>
          <p:nvSpPr>
            <p:cNvPr id="25" name="object 9"/>
            <p:cNvSpPr/>
            <p:nvPr/>
          </p:nvSpPr>
          <p:spPr>
            <a:xfrm>
              <a:off x="1439586" y="4332539"/>
              <a:ext cx="4894855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11"/>
            <p:cNvSpPr/>
            <p:nvPr/>
          </p:nvSpPr>
          <p:spPr>
            <a:xfrm flipV="1">
              <a:off x="6312024" y="4278651"/>
              <a:ext cx="5531352" cy="4571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1" name="Группа 30"/>
            <p:cNvGrpSpPr/>
            <p:nvPr/>
          </p:nvGrpSpPr>
          <p:grpSpPr>
            <a:xfrm>
              <a:off x="6262727" y="4280406"/>
              <a:ext cx="238082" cy="103714"/>
              <a:chOff x="2667374" y="2712291"/>
              <a:chExt cx="238082" cy="103714"/>
            </a:xfrm>
          </p:grpSpPr>
          <p:sp>
            <p:nvSpPr>
              <p:cNvPr id="32" name="object 12"/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12"/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343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9219670" y="6316029"/>
            <a:ext cx="2743200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t>19</a:t>
            </a:fld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11697892" y="5699624"/>
            <a:ext cx="494109" cy="499100"/>
            <a:chOff x="9699205" y="5186438"/>
            <a:chExt cx="440055" cy="444500"/>
          </a:xfrm>
        </p:grpSpPr>
        <p:sp>
          <p:nvSpPr>
            <p:cNvPr id="15" name="object 16"/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7"/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13"/>
          <a:stretch>
            <a:fillRect/>
          </a:stretch>
        </p:blipFill>
        <p:spPr>
          <a:xfrm>
            <a:off x="9572674" y="6498592"/>
            <a:ext cx="435865" cy="6573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13"/>
          <a:stretch>
            <a:fillRect/>
          </a:stretch>
        </p:blipFill>
        <p:spPr>
          <a:xfrm>
            <a:off x="10591270" y="6498592"/>
            <a:ext cx="435865" cy="65732"/>
          </a:xfrm>
          <a:prstGeom prst="rect">
            <a:avLst/>
          </a:prstGeom>
        </p:spPr>
      </p:pic>
      <p:sp>
        <p:nvSpPr>
          <p:cNvPr id="10" name="TextBox 5"/>
          <p:cNvSpPr txBox="1"/>
          <p:nvPr/>
        </p:nvSpPr>
        <p:spPr>
          <a:xfrm>
            <a:off x="286387" y="93346"/>
            <a:ext cx="124269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334286"/>
                </a:solidFill>
              </a:rPr>
              <a:t>Томскстат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069" y="6362109"/>
            <a:ext cx="331531" cy="33153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993" y="6355759"/>
            <a:ext cx="331531" cy="331531"/>
          </a:xfrm>
          <a:prstGeom prst="rect">
            <a:avLst/>
          </a:prstGeom>
        </p:spPr>
      </p:pic>
      <p:pic>
        <p:nvPicPr>
          <p:cNvPr id="41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201" y="6373215"/>
            <a:ext cx="384911" cy="382218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201" y="6380974"/>
            <a:ext cx="331531" cy="331531"/>
          </a:xfrm>
          <a:prstGeom prst="rect">
            <a:avLst/>
          </a:prstGeom>
        </p:spPr>
      </p:pic>
      <p:sp>
        <p:nvSpPr>
          <p:cNvPr id="56" name="object 7"/>
          <p:cNvSpPr/>
          <p:nvPr/>
        </p:nvSpPr>
        <p:spPr>
          <a:xfrm>
            <a:off x="0" y="746120"/>
            <a:ext cx="245003" cy="758835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DA0000"/>
          </a:solidFill>
        </p:spPr>
        <p:txBody>
          <a:bodyPr wrap="square" lIns="0" tIns="0" rIns="0" bIns="0" rtlCol="0"/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9100" y="746119"/>
            <a:ext cx="4481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ОТВЕТСТВЕННЫЕ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28200" y="3909552"/>
            <a:ext cx="4286365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Главный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специалист-эксперт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Карташова Юлия Николаевна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Телефон 8-(3822)-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52-72-86, 52-73-20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600" u="sng" dirty="0" smtClean="0">
                <a:hlinkClick r:id="rId8"/>
              </a:rPr>
              <a:t>P70</a:t>
            </a:r>
            <a:r>
              <a:rPr lang="en-US" sz="1600" u="sng" dirty="0" smtClean="0">
                <a:hlinkClick r:id="rId8"/>
              </a:rPr>
              <a:t>  </a:t>
            </a:r>
            <a:r>
              <a:rPr lang="en-US" sz="1600" u="sng" dirty="0" err="1" smtClean="0">
                <a:hlinkClick r:id="rId8"/>
              </a:rPr>
              <a:t>KartashovaUN</a:t>
            </a:r>
            <a:r>
              <a:rPr lang="ru-RU" sz="1600" u="sng" dirty="0" smtClean="0">
                <a:hlinkClick r:id="rId8"/>
              </a:rPr>
              <a:t>@gks.ru</a:t>
            </a:r>
            <a:endParaRPr lang="ru-RU" sz="1600" dirty="0"/>
          </a:p>
        </p:txBody>
      </p:sp>
      <p:grpSp>
        <p:nvGrpSpPr>
          <p:cNvPr id="22" name="Группа 21"/>
          <p:cNvGrpSpPr/>
          <p:nvPr/>
        </p:nvGrpSpPr>
        <p:grpSpPr>
          <a:xfrm>
            <a:off x="1426252" y="216537"/>
            <a:ext cx="10403791" cy="381755"/>
            <a:chOff x="1439586" y="4278651"/>
            <a:chExt cx="10403790" cy="381755"/>
          </a:xfrm>
        </p:grpSpPr>
        <p:sp>
          <p:nvSpPr>
            <p:cNvPr id="23" name="object 9"/>
            <p:cNvSpPr/>
            <p:nvPr/>
          </p:nvSpPr>
          <p:spPr>
            <a:xfrm>
              <a:off x="1439586" y="4332539"/>
              <a:ext cx="4894855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11"/>
            <p:cNvSpPr/>
            <p:nvPr/>
          </p:nvSpPr>
          <p:spPr>
            <a:xfrm flipV="1">
              <a:off x="6312024" y="4278651"/>
              <a:ext cx="5531352" cy="4571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5" name="Группа 24"/>
            <p:cNvGrpSpPr/>
            <p:nvPr/>
          </p:nvGrpSpPr>
          <p:grpSpPr>
            <a:xfrm>
              <a:off x="6262727" y="4280406"/>
              <a:ext cx="238082" cy="103714"/>
              <a:chOff x="2667374" y="2712291"/>
              <a:chExt cx="238082" cy="103714"/>
            </a:xfrm>
          </p:grpSpPr>
          <p:sp>
            <p:nvSpPr>
              <p:cNvPr id="26" name="object 12"/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12"/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1622738" y="1504955"/>
            <a:ext cx="55121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Территориальный орган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Ф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едеральной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службы государственной статистики по Томской области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0169" y="3271234"/>
            <a:ext cx="7680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Отдел статистики труда, образования, науки и инноваций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98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t>2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1"/>
          </p:nvPr>
        </p:nvSpPr>
        <p:spPr>
          <a:xfrm>
            <a:off x="83128" y="1400375"/>
            <a:ext cx="4952011" cy="3987800"/>
          </a:xfrm>
        </p:spPr>
        <p:txBody>
          <a:bodyPr anchor="ctr" anchorCtr="0"/>
          <a:lstStyle/>
          <a:p>
            <a:pPr algn="ctr"/>
            <a:r>
              <a:rPr lang="ru-RU" sz="2400" dirty="0" smtClean="0"/>
              <a:t>Методологическая инструкция по заполнению ф. № 1-(рабочая сила) «Сведения о составе затрат организации на рабочую силу за 2021 год»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816493" y="1175101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ru-RU" sz="4000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72215" y="1384073"/>
            <a:ext cx="4126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Статистический инструментарий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16493" y="2743199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4000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4000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72215" y="2846231"/>
            <a:ext cx="36871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МЕТОДОЛОГИЯ</a:t>
            </a:r>
          </a:p>
          <a:p>
            <a:r>
              <a:rPr lang="ru-RU" dirty="0"/>
              <a:t>Указания по заполнению формы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7305027" y="1367495"/>
            <a:ext cx="4272892" cy="3798273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sz="2800" b="1" dirty="0">
              <a:solidFill>
                <a:srgbClr val="E0002B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sz="25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039" y="1256354"/>
            <a:ext cx="485567" cy="4269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9785" y="1972727"/>
            <a:ext cx="477195" cy="3767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9787" y="2741208"/>
            <a:ext cx="468821" cy="3516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26244" y="2741208"/>
            <a:ext cx="31422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E0002B"/>
                </a:solidFill>
              </a:rPr>
              <a:t>Статистический </a:t>
            </a:r>
          </a:p>
          <a:p>
            <a:r>
              <a:rPr lang="ru-RU" sz="2800" b="1" dirty="0" smtClean="0">
                <a:solidFill>
                  <a:srgbClr val="E0002B"/>
                </a:solidFill>
              </a:rPr>
              <a:t>инструментарий</a:t>
            </a:r>
            <a:endParaRPr lang="ru-RU" sz="2800" b="1" dirty="0">
              <a:solidFill>
                <a:srgbClr val="E0002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9112069" y="6355686"/>
            <a:ext cx="2942038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t>4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6387" y="93346"/>
            <a:ext cx="124269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334286"/>
                </a:solidFill>
              </a:rPr>
              <a:t>Томскстат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286386" y="431900"/>
            <a:ext cx="11029371" cy="477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/>
              <a:t>СТАТИСТИЧЕСКИЙ ИНСТРУМЕНТАРИЙ</a:t>
            </a:r>
            <a:endParaRPr lang="ru-RU" cap="all" dirty="0"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lt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1697892" y="5699624"/>
            <a:ext cx="494109" cy="499100"/>
            <a:chOff x="9699205" y="5186438"/>
            <a:chExt cx="440055" cy="444500"/>
          </a:xfrm>
        </p:grpSpPr>
        <p:sp>
          <p:nvSpPr>
            <p:cNvPr id="8" name="object 16"/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17"/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069" y="6362109"/>
            <a:ext cx="331531" cy="33153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13"/>
          <a:stretch>
            <a:fillRect/>
          </a:stretch>
        </p:blipFill>
        <p:spPr>
          <a:xfrm>
            <a:off x="9572674" y="6498592"/>
            <a:ext cx="435865" cy="6573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149" y="6362109"/>
            <a:ext cx="331531" cy="3315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13"/>
          <a:stretch>
            <a:fillRect/>
          </a:stretch>
        </p:blipFill>
        <p:spPr>
          <a:xfrm>
            <a:off x="10591270" y="6498592"/>
            <a:ext cx="435865" cy="6573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993" y="6355759"/>
            <a:ext cx="331531" cy="331531"/>
          </a:xfrm>
          <a:prstGeom prst="rect">
            <a:avLst/>
          </a:prstGeom>
        </p:spPr>
      </p:pic>
      <p:pic>
        <p:nvPicPr>
          <p:cNvPr id="26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069" y="6330415"/>
            <a:ext cx="384911" cy="382218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1439587" y="262623"/>
            <a:ext cx="10403789" cy="121945"/>
            <a:chOff x="1439587" y="2710536"/>
            <a:chExt cx="10403789" cy="121945"/>
          </a:xfrm>
        </p:grpSpPr>
        <p:sp>
          <p:nvSpPr>
            <p:cNvPr id="27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2276073" y="2712291"/>
              <a:ext cx="238082" cy="103714"/>
              <a:chOff x="2667374" y="2712291"/>
              <a:chExt cx="238082" cy="103714"/>
            </a:xfrm>
          </p:grpSpPr>
          <p:sp>
            <p:nvSpPr>
              <p:cNvPr id="30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31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</p:grp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8D2B1111-636C-4FF3-8F56-FE18906EEC18}"/>
              </a:ext>
            </a:extLst>
          </p:cNvPr>
          <p:cNvSpPr/>
          <p:nvPr/>
        </p:nvSpPr>
        <p:spPr>
          <a:xfrm>
            <a:off x="2720532" y="1175657"/>
            <a:ext cx="8535724" cy="7125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план статистических работ (утвержден распоряжением Правительства Российской Федерации от 6 мая 2008 года № 671-р с изменениями </a:t>
            </a:r>
            <a:endParaRPr lang="ru-RU" sz="22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771781" y="2387366"/>
            <a:ext cx="8726198" cy="14465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</a:rPr>
              <a:t>Приказ Росстата от </a:t>
            </a:r>
            <a:r>
              <a:rPr lang="ru-RU" sz="2200" dirty="0">
                <a:solidFill>
                  <a:schemeClr val="bg2">
                    <a:lumMod val="25000"/>
                  </a:schemeClr>
                </a:solidFill>
              </a:rPr>
              <a:t>30 июля 2021 года № 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</a:rPr>
              <a:t>457 «Об утверждении формы федерального статистического наблюдения с указаниями по ее заполнению №  </a:t>
            </a:r>
            <a:r>
              <a:rPr lang="ru-RU" sz="2200" dirty="0">
                <a:solidFill>
                  <a:schemeClr val="bg2">
                    <a:lumMod val="25000"/>
                  </a:schemeClr>
                </a:solidFill>
              </a:rPr>
              <a:t>1 (рабочая сила) «Сведения 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</a:rPr>
              <a:t>о </a:t>
            </a:r>
            <a:r>
              <a:rPr lang="ru-RU" sz="2200" dirty="0">
                <a:solidFill>
                  <a:schemeClr val="bg2">
                    <a:lumMod val="25000"/>
                  </a:schemeClr>
                </a:solidFill>
              </a:rPr>
              <a:t>составе затрат организации на рабочую силу за 2021 год»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872429" y="4515079"/>
            <a:ext cx="88254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№ 1-(рабочая сила) «Сведения о составе затрат организации на рабочую силу за 2021 год» </a:t>
            </a:r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xmlns="" id="{E8960866-93B2-414B-B404-A26681E1C7C9}"/>
              </a:ext>
            </a:extLst>
          </p:cNvPr>
          <p:cNvCxnSpPr>
            <a:cxnSpLocks/>
          </p:cNvCxnSpPr>
          <p:nvPr/>
        </p:nvCxnSpPr>
        <p:spPr>
          <a:xfrm flipV="1">
            <a:off x="2872429" y="2237992"/>
            <a:ext cx="8752811" cy="26328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08" y="1724578"/>
            <a:ext cx="2444137" cy="2957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xmlns="" id="{E8960866-93B2-414B-B404-A26681E1C7C9}"/>
              </a:ext>
            </a:extLst>
          </p:cNvPr>
          <p:cNvCxnSpPr>
            <a:cxnSpLocks/>
          </p:cNvCxnSpPr>
          <p:nvPr/>
        </p:nvCxnSpPr>
        <p:spPr>
          <a:xfrm flipV="1">
            <a:off x="2771781" y="5601059"/>
            <a:ext cx="8863259" cy="13164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xmlns="" id="{E8960866-93B2-414B-B404-A26681E1C7C9}"/>
              </a:ext>
            </a:extLst>
          </p:cNvPr>
          <p:cNvCxnSpPr>
            <a:cxnSpLocks/>
          </p:cNvCxnSpPr>
          <p:nvPr/>
        </p:nvCxnSpPr>
        <p:spPr>
          <a:xfrm flipV="1">
            <a:off x="2771781" y="4100733"/>
            <a:ext cx="8916310" cy="26328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62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9112069" y="6355686"/>
            <a:ext cx="2942038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t>5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6387" y="93346"/>
            <a:ext cx="124269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334286"/>
                </a:solidFill>
              </a:rPr>
              <a:t>Томскстат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393512" y="597411"/>
            <a:ext cx="5367645" cy="477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/>
              <a:t>СТАТИСТИЧЕСКИЙ </a:t>
            </a:r>
            <a:r>
              <a:rPr lang="ru-RU" sz="2000" b="1" dirty="0" smtClean="0"/>
              <a:t>ИНСТРУМЕНТАРИЙ </a:t>
            </a:r>
            <a:endParaRPr lang="ru-RU" cap="all" dirty="0"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lt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1697892" y="5699624"/>
            <a:ext cx="494109" cy="499100"/>
            <a:chOff x="9699205" y="5186438"/>
            <a:chExt cx="440055" cy="444500"/>
          </a:xfrm>
        </p:grpSpPr>
        <p:sp>
          <p:nvSpPr>
            <p:cNvPr id="8" name="object 16"/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17"/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069" y="6362109"/>
            <a:ext cx="331531" cy="33153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13"/>
          <a:stretch>
            <a:fillRect/>
          </a:stretch>
        </p:blipFill>
        <p:spPr>
          <a:xfrm>
            <a:off x="9615758" y="6498592"/>
            <a:ext cx="435865" cy="6573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149" y="6362109"/>
            <a:ext cx="331531" cy="3315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13"/>
          <a:stretch>
            <a:fillRect/>
          </a:stretch>
        </p:blipFill>
        <p:spPr>
          <a:xfrm>
            <a:off x="10591270" y="6498592"/>
            <a:ext cx="435865" cy="6573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993" y="6355759"/>
            <a:ext cx="331531" cy="331531"/>
          </a:xfrm>
          <a:prstGeom prst="rect">
            <a:avLst/>
          </a:prstGeom>
        </p:spPr>
      </p:pic>
      <p:pic>
        <p:nvPicPr>
          <p:cNvPr id="26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630" y="6330287"/>
            <a:ext cx="384911" cy="382218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1439587" y="262623"/>
            <a:ext cx="10403789" cy="121945"/>
            <a:chOff x="1439587" y="2710536"/>
            <a:chExt cx="10403789" cy="121945"/>
          </a:xfrm>
        </p:grpSpPr>
        <p:sp>
          <p:nvSpPr>
            <p:cNvPr id="27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2276073" y="2712291"/>
              <a:ext cx="238082" cy="103714"/>
              <a:chOff x="2667374" y="2712291"/>
              <a:chExt cx="238082" cy="103714"/>
            </a:xfrm>
          </p:grpSpPr>
          <p:sp>
            <p:nvSpPr>
              <p:cNvPr id="30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31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65429EE-4955-4629-B326-9E29F820A8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556" y="1282535"/>
            <a:ext cx="6374254" cy="4251366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2876354" y="2873829"/>
            <a:ext cx="2645672" cy="1092529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Срок предоставления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20 мая</a:t>
            </a:r>
            <a:endParaRPr lang="ru-RU" sz="1200" b="1" dirty="0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35BA953A-79FC-4796-86C1-95B8E7FBEE8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164" y="1555668"/>
            <a:ext cx="721667" cy="85650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 flipH="1">
            <a:off x="1440746" y="5663189"/>
            <a:ext cx="4685232" cy="6924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b="1" dirty="0" smtClean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ПЕРИОДИЧНОСТЬ</a:t>
            </a:r>
          </a:p>
          <a:p>
            <a:pPr algn="ctr">
              <a:spcBef>
                <a:spcPts val="600"/>
              </a:spcBef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Единовременная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, 1 раз в 4-5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лет</a:t>
            </a:r>
            <a:endParaRPr lang="ru-RU" sz="1600" b="1" dirty="0">
              <a:solidFill>
                <a:srgbClr val="3342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C472EBBD-C7E4-4BA7-A914-BFEEB4D0A90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70818" y="3764478"/>
            <a:ext cx="926274" cy="831273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8182099" y="3182587"/>
            <a:ext cx="3431967" cy="18774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ОХВАТ</a:t>
            </a:r>
          </a:p>
          <a:p>
            <a:pPr algn="ctr"/>
            <a:r>
              <a:rPr lang="ru-RU" dirty="0" smtClean="0">
                <a:cs typeface="Arial" pitchFamily="34" charset="0"/>
              </a:rPr>
              <a:t> </a:t>
            </a:r>
            <a:r>
              <a:rPr lang="ru-RU" sz="1600" dirty="0" smtClean="0">
                <a:cs typeface="Arial" pitchFamily="34" charset="0"/>
              </a:rPr>
              <a:t>Наблюдению подлежат юридические </a:t>
            </a:r>
            <a:r>
              <a:rPr lang="ru-RU" sz="1600" dirty="0">
                <a:cs typeface="Arial" pitchFamily="34" charset="0"/>
              </a:rPr>
              <a:t>лица (кроме </a:t>
            </a:r>
            <a:r>
              <a:rPr lang="ru-RU" sz="1600" dirty="0" err="1">
                <a:cs typeface="Arial" pitchFamily="34" charset="0"/>
              </a:rPr>
              <a:t>микропредприятий</a:t>
            </a:r>
            <a:r>
              <a:rPr lang="ru-RU" sz="1600" dirty="0" smtClean="0">
                <a:cs typeface="Arial" pitchFamily="34" charset="0"/>
              </a:rPr>
              <a:t>),</a:t>
            </a:r>
            <a:r>
              <a:rPr lang="ru-RU" sz="1600" dirty="0" smtClean="0"/>
              <a:t>основной </a:t>
            </a:r>
            <a:r>
              <a:rPr lang="ru-RU" sz="1600" dirty="0"/>
              <a:t>вид деятельности должен относиться к следующим группам ОКВЭД2 </a:t>
            </a:r>
            <a:r>
              <a:rPr lang="ru-RU" sz="1600" dirty="0">
                <a:cs typeface="Arial" pitchFamily="34" charset="0"/>
              </a:rPr>
              <a:t> (Раздел </a:t>
            </a:r>
            <a:r>
              <a:rPr lang="en-US" sz="1600" dirty="0">
                <a:cs typeface="Arial" pitchFamily="34" charset="0"/>
              </a:rPr>
              <a:t>B,C,D,E,F,G,H,I,J,K,L,M,N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.</a:t>
            </a:r>
            <a:endParaRPr lang="ru-RU" sz="16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87333" y="1304169"/>
            <a:ext cx="3361386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E000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Отчет предоставляется в территориальные органы Росстата по месту фактического осуществления деятельности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юридического лица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(обособленного подразделения).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9112069" y="6355686"/>
            <a:ext cx="2942038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t>6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6387" y="93346"/>
            <a:ext cx="124269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334286"/>
                </a:solidFill>
              </a:rPr>
              <a:t>Томскстат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1697892" y="5699624"/>
            <a:ext cx="494109" cy="499100"/>
            <a:chOff x="9699205" y="5186438"/>
            <a:chExt cx="440055" cy="444500"/>
          </a:xfrm>
        </p:grpSpPr>
        <p:sp>
          <p:nvSpPr>
            <p:cNvPr id="8" name="object 16"/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17"/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069" y="6362109"/>
            <a:ext cx="331531" cy="33153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13"/>
          <a:stretch>
            <a:fillRect/>
          </a:stretch>
        </p:blipFill>
        <p:spPr>
          <a:xfrm>
            <a:off x="9572674" y="6498592"/>
            <a:ext cx="435865" cy="6573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149" y="6362109"/>
            <a:ext cx="331531" cy="3315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13"/>
          <a:stretch>
            <a:fillRect/>
          </a:stretch>
        </p:blipFill>
        <p:spPr>
          <a:xfrm>
            <a:off x="10591270" y="6498592"/>
            <a:ext cx="435865" cy="6573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993" y="6355759"/>
            <a:ext cx="331531" cy="331531"/>
          </a:xfrm>
          <a:prstGeom prst="rect">
            <a:avLst/>
          </a:prstGeom>
        </p:spPr>
      </p:pic>
      <p:pic>
        <p:nvPicPr>
          <p:cNvPr id="26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494" y="6330287"/>
            <a:ext cx="384911" cy="382218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1439587" y="262623"/>
            <a:ext cx="10403789" cy="121945"/>
            <a:chOff x="1439587" y="2710536"/>
            <a:chExt cx="10403789" cy="121945"/>
          </a:xfrm>
        </p:grpSpPr>
        <p:sp>
          <p:nvSpPr>
            <p:cNvPr id="27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2276073" y="2712291"/>
              <a:ext cx="238082" cy="103714"/>
              <a:chOff x="2667374" y="2712291"/>
              <a:chExt cx="238082" cy="103714"/>
            </a:xfrm>
          </p:grpSpPr>
          <p:sp>
            <p:nvSpPr>
              <p:cNvPr id="30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31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558141" y="522515"/>
            <a:ext cx="9910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СПОСОБЫ ПРЕДОСТАВЛЕНИЯ СТАТИСТИЧЕСКОЙ ОТЧЕТНОСТИ</a:t>
            </a: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60375" y="1268971"/>
            <a:ext cx="1549165" cy="135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009540" y="2896398"/>
            <a:ext cx="83535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Отчетность поступает в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Томскстат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в электронном виде (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по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XML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-шаблону формы № 1-рабочая сила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)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:</a:t>
            </a:r>
          </a:p>
          <a:p>
            <a:pPr marL="285714" indent="-285714" algn="just">
              <a:buFont typeface="Arial" pitchFamily="34" charset="0"/>
              <a:buChar char="•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через систему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WEB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-сбора статистической отчетности;  </a:t>
            </a:r>
          </a:p>
          <a:p>
            <a:pPr marL="285714" indent="-285714" algn="just">
              <a:buFont typeface="Arial" pitchFamily="34" charset="0"/>
              <a:buChar char="•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через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спецоператора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связи.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056904" y="4490199"/>
            <a:ext cx="10258853" cy="1200329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Вся необходимая информация для респондентов размещена на сайте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Томскстата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tmsk.gks.ru\ Главная страница\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Респондентам\ Формы федерального статистического наблюдения и формы бухгалтерской (финансовой) отчетности\ Альбом форм федерального статистического наблюдения Росстата\ форма № 1- (рабочая сила).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12134" y="932264"/>
            <a:ext cx="9369389" cy="17543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Согласно Федерального закона от 30.12.2020 г.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500 –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ФЗ «О внесении изменений в Федеральный закон «Об официальном статистическом учете и системе государственной статистики в Российской Федерации»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все юридические лица,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обязаны предоставлять первичные статистические  данные по формам федерального статистического наблюдения, исключительно в форме электронного документа, подписано электронной подписью.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44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7305027" y="1367495"/>
            <a:ext cx="4272892" cy="3798273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4000" dirty="0">
                <a:solidFill>
                  <a:srgbClr val="E0002B"/>
                </a:solidFill>
              </a:rPr>
              <a:t>Методология</a:t>
            </a:r>
            <a:br>
              <a:rPr lang="ru-RU" sz="4000" dirty="0">
                <a:solidFill>
                  <a:srgbClr val="E0002B"/>
                </a:solidFill>
              </a:rPr>
            </a:br>
            <a:endParaRPr lang="ru-RU" sz="800" dirty="0" smtClean="0">
              <a:solidFill>
                <a:srgbClr val="E0002B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sz="800" dirty="0">
              <a:solidFill>
                <a:srgbClr val="E0002B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rgbClr val="E0002B"/>
                </a:solidFill>
              </a:rPr>
              <a:t>Указания </a:t>
            </a:r>
            <a:r>
              <a:rPr lang="ru-RU" sz="2800" b="1" dirty="0">
                <a:solidFill>
                  <a:srgbClr val="E0002B"/>
                </a:solidFill>
              </a:rPr>
              <a:t>по заполнению формы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715" y="1154016"/>
            <a:ext cx="485567" cy="4269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9785" y="1972727"/>
            <a:ext cx="477195" cy="3767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9787" y="2741208"/>
            <a:ext cx="468821" cy="351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9219670" y="6316029"/>
            <a:ext cx="2743200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t>8</a:t>
            </a:fld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11697892" y="5699624"/>
            <a:ext cx="494109" cy="499100"/>
            <a:chOff x="9699205" y="5186438"/>
            <a:chExt cx="440055" cy="444500"/>
          </a:xfrm>
        </p:grpSpPr>
        <p:sp>
          <p:nvSpPr>
            <p:cNvPr id="15" name="object 16"/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7"/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13"/>
          <a:stretch>
            <a:fillRect/>
          </a:stretch>
        </p:blipFill>
        <p:spPr>
          <a:xfrm>
            <a:off x="9572674" y="6498592"/>
            <a:ext cx="435865" cy="6573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13"/>
          <a:stretch>
            <a:fillRect/>
          </a:stretch>
        </p:blipFill>
        <p:spPr>
          <a:xfrm>
            <a:off x="10591270" y="6498592"/>
            <a:ext cx="435865" cy="65732"/>
          </a:xfrm>
          <a:prstGeom prst="rect">
            <a:avLst/>
          </a:prstGeom>
        </p:spPr>
      </p:pic>
      <p:sp>
        <p:nvSpPr>
          <p:cNvPr id="10" name="TextBox 5"/>
          <p:cNvSpPr txBox="1"/>
          <p:nvPr/>
        </p:nvSpPr>
        <p:spPr>
          <a:xfrm>
            <a:off x="286387" y="93346"/>
            <a:ext cx="124269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334286"/>
                </a:solidFill>
              </a:rPr>
              <a:t>Томскстат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063" y="6355759"/>
            <a:ext cx="456444" cy="456444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993" y="6355759"/>
            <a:ext cx="331531" cy="331531"/>
          </a:xfrm>
          <a:prstGeom prst="rect">
            <a:avLst/>
          </a:prstGeom>
        </p:spPr>
      </p:pic>
      <p:sp>
        <p:nvSpPr>
          <p:cNvPr id="56" name="object 7"/>
          <p:cNvSpPr/>
          <p:nvPr/>
        </p:nvSpPr>
        <p:spPr>
          <a:xfrm>
            <a:off x="41384" y="746120"/>
            <a:ext cx="245003" cy="758835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DA0000"/>
          </a:solidFill>
        </p:spPr>
        <p:txBody>
          <a:bodyPr wrap="square" lIns="0" tIns="0" rIns="0" bIns="0" rtlCol="0"/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57" name="Текст 1"/>
          <p:cNvSpPr>
            <a:spLocks noGrp="1"/>
          </p:cNvSpPr>
          <p:nvPr>
            <p:ph type="body" sz="quarter" idx="4294967295"/>
          </p:nvPr>
        </p:nvSpPr>
        <p:spPr>
          <a:xfrm>
            <a:off x="292183" y="536264"/>
            <a:ext cx="8103671" cy="58927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Указания по заполнению формы № 1(рабочая сила)</a:t>
            </a:r>
          </a:p>
          <a:p>
            <a:pPr marL="0" indent="0">
              <a:buNone/>
            </a:pPr>
            <a:endParaRPr lang="ru-RU" sz="2000" b="1" cap="all" dirty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7513" y="940871"/>
            <a:ext cx="9866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Раздел 1. Численность работников, отработанное и оплаченное время за 2021 год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A278346F-328C-4314-AEDC-E76B43314B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918" y="1310203"/>
            <a:ext cx="5732618" cy="3248930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D19D8714-3A50-4E0D-B3C2-106B198D5E99}"/>
              </a:ext>
            </a:extLst>
          </p:cNvPr>
          <p:cNvSpPr/>
          <p:nvPr/>
        </p:nvSpPr>
        <p:spPr>
          <a:xfrm>
            <a:off x="6487475" y="1310203"/>
            <a:ext cx="4994049" cy="48885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indent="-285750">
              <a:buFont typeface="Wingdings" pitchFamily="2" charset="2"/>
              <a:buChar char="§"/>
            </a:pPr>
            <a:r>
              <a:rPr lang="ru-RU" sz="1400" b="1" dirty="0" smtClean="0">
                <a:solidFill>
                  <a:srgbClr val="FF0000"/>
                </a:solidFill>
              </a:rPr>
              <a:t>Строка </a:t>
            </a:r>
            <a:r>
              <a:rPr lang="ru-RU" sz="1400" b="1" dirty="0">
                <a:solidFill>
                  <a:srgbClr val="FF0000"/>
                </a:solidFill>
              </a:rPr>
              <a:t>1. </a:t>
            </a:r>
            <a:r>
              <a:rPr lang="ru-RU" sz="1400" dirty="0" smtClean="0">
                <a:solidFill>
                  <a:srgbClr val="FF0000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аемные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работники, работающие по трудовому договору и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выполняющие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постоянную, временную или сезонную работу, как фактически работавшие, так и отсутствовавшие на работе по причине. Работники, принятые на работу на неполное время, учитываются пропорционально отработанному  времени. </a:t>
            </a:r>
            <a:endParaRPr lang="ru-RU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400" b="1" dirty="0" smtClean="0">
                <a:solidFill>
                  <a:srgbClr val="FF0000"/>
                </a:solidFill>
              </a:rPr>
              <a:t>Не включает -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Лица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 совместительству и по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договорам ГПХ.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400" b="1" dirty="0" smtClean="0">
                <a:solidFill>
                  <a:srgbClr val="FF0000"/>
                </a:solidFill>
              </a:rPr>
              <a:t>Строка  </a:t>
            </a:r>
            <a:r>
              <a:rPr lang="ru-RU" sz="1400" b="1" dirty="0">
                <a:solidFill>
                  <a:srgbClr val="FF0000"/>
                </a:solidFill>
              </a:rPr>
              <a:t>2. </a:t>
            </a:r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Ф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актически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отработанные работниками часы с учетом сверхурочных дней. </a:t>
            </a:r>
            <a:endParaRPr lang="ru-RU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400" b="1" dirty="0" smtClean="0">
                <a:solidFill>
                  <a:srgbClr val="FF0000"/>
                </a:solidFill>
              </a:rPr>
              <a:t>Не включает 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ремя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нахождения в отпусках, болезни, время простоя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FF0000"/>
                </a:solidFill>
              </a:rPr>
              <a:t>Строка 4. 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Количество человеко-часов в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отпуске.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FF0000"/>
                </a:solidFill>
              </a:rPr>
              <a:t>Строка 5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Неотработанные не по вине работника, но оплаченные человеко-часы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простоя.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FF0000"/>
                </a:solidFill>
              </a:rPr>
              <a:t>Строка 6.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Человеко-часы за время выполнения государственных тли общественных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обязанностей; </a:t>
            </a:r>
          </a:p>
          <a:p>
            <a:r>
              <a:rPr lang="ru-RU" sz="1400" b="1" dirty="0" smtClean="0">
                <a:solidFill>
                  <a:srgbClr val="FF0000"/>
                </a:solidFill>
              </a:rPr>
              <a:t>Не включает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 -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Ч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еловеко-часы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неявок по болезни, оформленных листками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нетрудоспособности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 оплаченных за счет средств ФСС. </a:t>
            </a:r>
          </a:p>
          <a:p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B8560CF9-71A3-4D29-B08B-840B32D5721A}"/>
              </a:ext>
            </a:extLst>
          </p:cNvPr>
          <p:cNvSpPr/>
          <p:nvPr/>
        </p:nvSpPr>
        <p:spPr>
          <a:xfrm>
            <a:off x="2992581" y="4559133"/>
            <a:ext cx="3146961" cy="16382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DA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FF0000"/>
                </a:solidFill>
              </a:rPr>
              <a:t>Строки 3-6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. Если в организации учет неотработанных, но оплаченных человеко-часов не ведется, то необходимо сделать оценку.</a:t>
            </a: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11" y="4761163"/>
            <a:ext cx="1468941" cy="1320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894" y="6372567"/>
            <a:ext cx="331531" cy="33153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247" y="6359504"/>
            <a:ext cx="365440" cy="362883"/>
          </a:xfrm>
          <a:prstGeom prst="rect">
            <a:avLst/>
          </a:prstGeom>
        </p:spPr>
      </p:pic>
      <p:grpSp>
        <p:nvGrpSpPr>
          <p:cNvPr id="33" name="Группа 32"/>
          <p:cNvGrpSpPr/>
          <p:nvPr/>
        </p:nvGrpSpPr>
        <p:grpSpPr>
          <a:xfrm>
            <a:off x="1426252" y="227554"/>
            <a:ext cx="10403791" cy="381755"/>
            <a:chOff x="1439586" y="4278651"/>
            <a:chExt cx="10403790" cy="381755"/>
          </a:xfrm>
        </p:grpSpPr>
        <p:sp>
          <p:nvSpPr>
            <p:cNvPr id="34" name="object 9"/>
            <p:cNvSpPr/>
            <p:nvPr/>
          </p:nvSpPr>
          <p:spPr>
            <a:xfrm>
              <a:off x="1439586" y="4332539"/>
              <a:ext cx="4894855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5" name="object 11"/>
            <p:cNvSpPr/>
            <p:nvPr/>
          </p:nvSpPr>
          <p:spPr>
            <a:xfrm flipV="1">
              <a:off x="6312024" y="4278651"/>
              <a:ext cx="5531352" cy="4571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6" name="Группа 35"/>
            <p:cNvGrpSpPr/>
            <p:nvPr/>
          </p:nvGrpSpPr>
          <p:grpSpPr>
            <a:xfrm>
              <a:off x="6262727" y="4280406"/>
              <a:ext cx="238082" cy="103714"/>
              <a:chOff x="2667374" y="2712291"/>
              <a:chExt cx="238082" cy="103714"/>
            </a:xfrm>
          </p:grpSpPr>
          <p:sp>
            <p:nvSpPr>
              <p:cNvPr id="37" name="object 12"/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object 12"/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4541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9219670" y="6316029"/>
            <a:ext cx="2743200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t>9</a:t>
            </a:fld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11697892" y="5699624"/>
            <a:ext cx="494109" cy="499100"/>
            <a:chOff x="9699205" y="5186438"/>
            <a:chExt cx="440055" cy="444500"/>
          </a:xfrm>
        </p:grpSpPr>
        <p:sp>
          <p:nvSpPr>
            <p:cNvPr id="15" name="object 16"/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7"/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13"/>
          <a:stretch>
            <a:fillRect/>
          </a:stretch>
        </p:blipFill>
        <p:spPr>
          <a:xfrm>
            <a:off x="9572674" y="6498592"/>
            <a:ext cx="435865" cy="6573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13"/>
          <a:stretch>
            <a:fillRect/>
          </a:stretch>
        </p:blipFill>
        <p:spPr>
          <a:xfrm>
            <a:off x="10591270" y="6498592"/>
            <a:ext cx="435865" cy="65732"/>
          </a:xfrm>
          <a:prstGeom prst="rect">
            <a:avLst/>
          </a:prstGeom>
        </p:spPr>
      </p:pic>
      <p:sp>
        <p:nvSpPr>
          <p:cNvPr id="10" name="TextBox 5"/>
          <p:cNvSpPr txBox="1"/>
          <p:nvPr/>
        </p:nvSpPr>
        <p:spPr>
          <a:xfrm>
            <a:off x="286387" y="93346"/>
            <a:ext cx="124269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334286"/>
                </a:solidFill>
              </a:rPr>
              <a:t>Томскстат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069" y="6362109"/>
            <a:ext cx="331531" cy="33153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993" y="6355759"/>
            <a:ext cx="331531" cy="331531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201" y="6380974"/>
            <a:ext cx="331531" cy="331531"/>
          </a:xfrm>
          <a:prstGeom prst="rect">
            <a:avLst/>
          </a:prstGeom>
        </p:spPr>
      </p:pic>
      <p:sp>
        <p:nvSpPr>
          <p:cNvPr id="56" name="object 7"/>
          <p:cNvSpPr/>
          <p:nvPr/>
        </p:nvSpPr>
        <p:spPr>
          <a:xfrm>
            <a:off x="41384" y="746120"/>
            <a:ext cx="245003" cy="758835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DA0000"/>
          </a:solidFill>
        </p:spPr>
        <p:txBody>
          <a:bodyPr wrap="square" lIns="0" tIns="0" rIns="0" bIns="0" rtlCol="0"/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514" y="561454"/>
            <a:ext cx="7718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Указания по заполнению формы № 1(рабочая сила)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2539" y="930786"/>
            <a:ext cx="93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Раздел 2. Затраты работников, отработанное и оплаченное время в 2021 году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078526A9-750D-4699-B0EC-2164643090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4559" y="1352600"/>
            <a:ext cx="6958158" cy="1665629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128897"/>
              </p:ext>
            </p:extLst>
          </p:nvPr>
        </p:nvGraphicFramePr>
        <p:xfrm>
          <a:off x="974559" y="3224462"/>
          <a:ext cx="10463254" cy="31329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632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69495">
                <a:tc>
                  <a:txBody>
                    <a:bodyPr/>
                    <a:lstStyle/>
                    <a:p>
                      <a:pPr marL="0" indent="0" algn="l" fontAlgn="ctr">
                        <a:spcBef>
                          <a:spcPts val="600"/>
                        </a:spcBef>
                        <a:buFont typeface="Arial" pitchFamily="34" charset="0"/>
                        <a:buNone/>
                      </a:pPr>
                      <a:r>
                        <a:rPr lang="ru-RU" sz="1200" b="1" i="0" u="none" strike="noStrike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СТРОКА 9</a:t>
                      </a:r>
                      <a:r>
                        <a:rPr lang="ru-RU" sz="1050" b="1" i="0" u="none" strike="noStrike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100" b="1" i="0" u="none" strike="noStrik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Заработная плата, начисленная работникам по тарифным ставкам, окладам, сдельным расценкам, среднему заработку, в процентах от выручки, включая заработную плату в </a:t>
                      </a:r>
                      <a:r>
                        <a:rPr lang="ru-RU" sz="1100" b="1" i="0" u="none" strike="noStrike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неденежной</a:t>
                      </a:r>
                      <a:r>
                        <a:rPr lang="ru-RU" sz="1100" b="1" i="0" u="none" strike="noStrik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форме </a:t>
                      </a:r>
                      <a:r>
                        <a:rPr lang="ru-RU" sz="1050" b="1" i="0" u="none" strike="noStrik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 </a:t>
                      </a:r>
                      <a:r>
                        <a:rPr lang="ru-RU" sz="1100" b="1" i="0" u="none" strike="noStrike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ВКЛЮЧАЕТ</a:t>
                      </a:r>
                      <a:r>
                        <a:rPr lang="ru-RU" sz="1050" b="1" i="0" u="none" strike="noStrike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5542">
                <a:tc>
                  <a:txBody>
                    <a:bodyPr/>
                    <a:lstStyle/>
                    <a:p>
                      <a:pPr marL="285750" marR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Заработная</a:t>
                      </a:r>
                      <a:r>
                        <a:rPr lang="ru-RU" sz="1100" b="0" i="0" u="none" strike="noStrik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плата, начисленная работникам по тарифным ставкам (окладам за отработанное время, по среднему заработку;</a:t>
                      </a:r>
                      <a:endParaRPr lang="ru-RU" sz="11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8706">
                <a:tc>
                  <a:txBody>
                    <a:bodyPr/>
                    <a:lstStyle/>
                    <a:p>
                      <a:pPr marL="285750" marR="0" indent="-2857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Заработная плата, начисленная за выполненную работу работникам по</a:t>
                      </a:r>
                      <a:r>
                        <a:rPr lang="ru-RU" sz="1100" b="0" i="0" u="none" strike="noStrik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сдельным расценкам, в процентах от выручки от реализации продукции (выполнения работ, оказания услуг), в долях от прибыли;</a:t>
                      </a:r>
                      <a:endParaRPr lang="ru-RU" sz="11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2547">
                <a:tc>
                  <a:txBody>
                    <a:bodyPr/>
                    <a:lstStyle/>
                    <a:p>
                      <a:pPr marL="285750" indent="-285750" algn="l" fontAlgn="b">
                        <a:spcBef>
                          <a:spcPts val="600"/>
                        </a:spcBef>
                        <a:buFont typeface="Wingdings" pitchFamily="2" charset="2"/>
                        <a:buChar char="§"/>
                      </a:pPr>
                      <a:r>
                        <a:rPr lang="ru-RU" sz="11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Комиссионное</a:t>
                      </a:r>
                      <a:r>
                        <a:rPr lang="ru-RU" sz="1100" b="0" i="0" u="none" strike="noStrik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вознаграждение: брокерам, агентам;</a:t>
                      </a:r>
                      <a:endParaRPr lang="ru-RU" sz="11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8381">
                <a:tc>
                  <a:txBody>
                    <a:bodyPr/>
                    <a:lstStyle/>
                    <a:p>
                      <a:pPr marL="285750" marR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Заработная плата, выданная в </a:t>
                      </a:r>
                      <a:r>
                        <a:rPr lang="ru-RU" sz="1100" b="0" i="0" u="none" strike="noStrike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неденежной</a:t>
                      </a:r>
                      <a:r>
                        <a:rPr lang="ru-RU" sz="1100" b="0" i="0" u="none" strike="noStrik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форме;</a:t>
                      </a:r>
                      <a:endParaRPr lang="ru-RU" sz="11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6553">
                <a:tc>
                  <a:txBody>
                    <a:bodyPr/>
                    <a:lstStyle/>
                    <a:p>
                      <a:pPr marL="285750" marR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Гонорар</a:t>
                      </a:r>
                      <a:r>
                        <a:rPr lang="ru-RU" sz="1100" b="0" i="0" u="none" strike="noStrik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работников, состоящих в списочном составе работников редакций средств массовой информации и организаций искусства;</a:t>
                      </a:r>
                      <a:endParaRPr lang="ru-RU" sz="11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4725">
                <a:tc>
                  <a:txBody>
                    <a:bodyPr/>
                    <a:lstStyle/>
                    <a:p>
                      <a:pPr marL="285750" marR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Разница в должностных</a:t>
                      </a:r>
                      <a:r>
                        <a:rPr lang="ru-RU" sz="1100" b="0" i="0" u="none" strike="noStrik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окладах работников, перешедших на нижеоплачиваемую работу с сохранением оклада по предыдущему месту работы;</a:t>
                      </a:r>
                      <a:endParaRPr lang="ru-RU" sz="11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01069">
                <a:tc>
                  <a:txBody>
                    <a:bodyPr/>
                    <a:lstStyle/>
                    <a:p>
                      <a:pPr marL="285750" marR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Разница</a:t>
                      </a:r>
                      <a:r>
                        <a:rPr lang="ru-RU" sz="1100" b="0" i="0" u="none" strike="noStrik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окладах при временном заместительстве;</a:t>
                      </a:r>
                      <a:endParaRPr lang="ru-RU" sz="11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4725">
                <a:tc>
                  <a:txBody>
                    <a:bodyPr/>
                    <a:lstStyle/>
                    <a:p>
                      <a:pPr marL="285750" marR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Суммы индексации заработной платы в связи с ростом потребительских цен на товары и услуги;</a:t>
                      </a:r>
                      <a:endParaRPr lang="ru-RU" sz="11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12898">
                <a:tc>
                  <a:txBody>
                    <a:bodyPr/>
                    <a:lstStyle/>
                    <a:p>
                      <a:pPr marL="285750" marR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Оплата специальных перерывов в</a:t>
                      </a:r>
                      <a:r>
                        <a:rPr lang="ru-RU" sz="1100" b="0" i="0" u="none" strike="noStrik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работе в соответствии с законом РФ;</a:t>
                      </a:r>
                      <a:endParaRPr lang="ru-RU" sz="11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36552">
                <a:tc>
                  <a:txBody>
                    <a:bodyPr/>
                    <a:lstStyle/>
                    <a:p>
                      <a:pPr marL="285750" marR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Оплата</a:t>
                      </a:r>
                      <a:r>
                        <a:rPr lang="ru-RU" sz="1100" b="0" i="0" u="none" strike="noStrik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труда рабочих, привлекаемых для  переподготовки и повышения квалификации работников;</a:t>
                      </a:r>
                      <a:endParaRPr lang="ru-RU" sz="11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8578">
                <a:tc>
                  <a:txBody>
                    <a:bodyPr/>
                    <a:lstStyle/>
                    <a:p>
                      <a:pPr marL="285750" marR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Суммы, начисленные за работу, согласно с договором  с гос.</a:t>
                      </a:r>
                      <a:r>
                        <a:rPr lang="ru-RU" sz="1100" b="0" i="0" u="none" strike="noStrik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Организациями на предоставление рабочей силы (лиц, отбывающих наказание в  виде лишения свободы).</a:t>
                      </a:r>
                      <a:r>
                        <a:rPr lang="ru-RU" sz="11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1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3" name="Овал 32">
            <a:extLst>
              <a:ext uri="{FF2B5EF4-FFF2-40B4-BE49-F238E27FC236}">
                <a16:creationId xmlns:a16="http://schemas.microsoft.com/office/drawing/2014/main" xmlns="" id="{301F6989-D916-41C2-BF1F-792251AE9DF2}"/>
              </a:ext>
            </a:extLst>
          </p:cNvPr>
          <p:cNvSpPr/>
          <p:nvPr/>
        </p:nvSpPr>
        <p:spPr>
          <a:xfrm>
            <a:off x="5330539" y="2725080"/>
            <a:ext cx="590764" cy="327401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09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247" y="6359504"/>
            <a:ext cx="365440" cy="362883"/>
          </a:xfrm>
          <a:prstGeom prst="rect">
            <a:avLst/>
          </a:prstGeom>
        </p:spPr>
      </p:pic>
      <p:grpSp>
        <p:nvGrpSpPr>
          <p:cNvPr id="27" name="Группа 26"/>
          <p:cNvGrpSpPr/>
          <p:nvPr/>
        </p:nvGrpSpPr>
        <p:grpSpPr>
          <a:xfrm>
            <a:off x="1426252" y="227554"/>
            <a:ext cx="10403791" cy="381755"/>
            <a:chOff x="1439586" y="4278651"/>
            <a:chExt cx="10403790" cy="381755"/>
          </a:xfrm>
        </p:grpSpPr>
        <p:sp>
          <p:nvSpPr>
            <p:cNvPr id="28" name="object 9"/>
            <p:cNvSpPr/>
            <p:nvPr/>
          </p:nvSpPr>
          <p:spPr>
            <a:xfrm>
              <a:off x="1439586" y="4332539"/>
              <a:ext cx="4894855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4" name="object 11"/>
            <p:cNvSpPr/>
            <p:nvPr/>
          </p:nvSpPr>
          <p:spPr>
            <a:xfrm flipV="1">
              <a:off x="6312024" y="4278651"/>
              <a:ext cx="5531352" cy="4571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5" name="Группа 34"/>
            <p:cNvGrpSpPr/>
            <p:nvPr/>
          </p:nvGrpSpPr>
          <p:grpSpPr>
            <a:xfrm>
              <a:off x="6262727" y="4280406"/>
              <a:ext cx="238082" cy="103714"/>
              <a:chOff x="2667374" y="2712291"/>
              <a:chExt cx="238082" cy="103714"/>
            </a:xfrm>
          </p:grpSpPr>
          <p:sp>
            <p:nvSpPr>
              <p:cNvPr id="36" name="object 12"/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12"/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037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4124</TotalTime>
  <Words>2788</Words>
  <Application>Microsoft Office PowerPoint</Application>
  <PresentationFormat>Произвольный</PresentationFormat>
  <Paragraphs>253</Paragraphs>
  <Slides>19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Владинцева</dc:creator>
  <cp:lastModifiedBy>Карташова Юлия Николаевна</cp:lastModifiedBy>
  <cp:revision>728</cp:revision>
  <cp:lastPrinted>2021-10-20T02:22:33Z</cp:lastPrinted>
  <dcterms:created xsi:type="dcterms:W3CDTF">2020-03-31T09:31:00Z</dcterms:created>
  <dcterms:modified xsi:type="dcterms:W3CDTF">2022-04-28T08:44:47Z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93D2D7EDFE7B47AEA22B17A5A9625E00</vt:lpwstr>
  </property>
  <property fmtid="{D5CDD505-2E9C-101B-9397-08002B2CF9AE}" pid="3" name="KSOProductBuildVer">
    <vt:lpwstr>1049-11.2.0.10323</vt:lpwstr>
  </property>
</Properties>
</file>