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85" r:id="rId2"/>
    <p:sldId id="588" r:id="rId3"/>
    <p:sldId id="499" r:id="rId4"/>
    <p:sldId id="505" r:id="rId5"/>
    <p:sldId id="519" r:id="rId6"/>
    <p:sldId id="523" r:id="rId7"/>
    <p:sldId id="500" r:id="rId8"/>
    <p:sldId id="498" r:id="rId9"/>
    <p:sldId id="502" r:id="rId10"/>
    <p:sldId id="592" r:id="rId11"/>
    <p:sldId id="513" r:id="rId12"/>
    <p:sldId id="518" r:id="rId13"/>
    <p:sldId id="501" r:id="rId14"/>
    <p:sldId id="593" r:id="rId15"/>
    <p:sldId id="515" r:id="rId16"/>
    <p:sldId id="503" r:id="rId17"/>
    <p:sldId id="536" r:id="rId18"/>
    <p:sldId id="590" r:id="rId19"/>
    <p:sldId id="589" r:id="rId20"/>
    <p:sldId id="595" r:id="rId21"/>
    <p:sldId id="596" r:id="rId22"/>
    <p:sldId id="597" r:id="rId23"/>
    <p:sldId id="598" r:id="rId24"/>
    <p:sldId id="415" r:id="rId25"/>
    <p:sldId id="537" r:id="rId26"/>
    <p:sldId id="509" r:id="rId27"/>
    <p:sldId id="510" r:id="rId28"/>
    <p:sldId id="601" r:id="rId29"/>
    <p:sldId id="416" r:id="rId30"/>
    <p:sldId id="525" r:id="rId31"/>
    <p:sldId id="511" r:id="rId32"/>
    <p:sldId id="517" r:id="rId33"/>
    <p:sldId id="512" r:id="rId34"/>
    <p:sldId id="599" r:id="rId35"/>
    <p:sldId id="429" r:id="rId36"/>
    <p:sldId id="421" r:id="rId37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7B29D"/>
    <a:srgbClr val="F8696B"/>
    <a:srgbClr val="FDCFD0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91239" autoAdjust="0"/>
  </p:normalViewPr>
  <p:slideViewPr>
    <p:cSldViewPr snapToGrid="0">
      <p:cViewPr>
        <p:scale>
          <a:sx n="75" d="100"/>
          <a:sy n="75" d="100"/>
        </p:scale>
        <p:origin x="-570" y="-61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254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34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4891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222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14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82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90500" y="20564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Объявление о проведении конкурса на включение в кадровый резерв Территориального органа Федеральной службы государственной статистики по Томской области </a:t>
            </a:r>
            <a:endParaRPr lang="ru-RU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4809710"/>
            <a:ext cx="12192000" cy="17095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4" y="44104"/>
            <a:ext cx="4180176" cy="463163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304428" y="0"/>
            <a:ext cx="4502426" cy="469127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304429" y="5186733"/>
            <a:ext cx="46970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специалист-эксперт Административного отдела – ответственный за профилактику коррупции в Томскстате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6FCAB66-8357-48CD-9431-D50F560AB628}"/>
              </a:ext>
            </a:extLst>
          </p:cNvPr>
          <p:cNvSpPr txBox="1"/>
          <p:nvPr/>
        </p:nvSpPr>
        <p:spPr>
          <a:xfrm>
            <a:off x="186945" y="5823167"/>
            <a:ext cx="262648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Томск,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151" y="2235200"/>
            <a:ext cx="11366579" cy="15367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Семинар на тему: «Порядок заполнения сведений о доходах, расходах, об имуществе и обязательствах имущественного характера»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999" y="774700"/>
            <a:ext cx="11425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Территориальный орган Федеральной службы государственной статистики по Томской области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791422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463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829877" y="91621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(изменения в форму справки)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572029" y="282145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Доход, полученный в цифровой валюте,  стоимость которой определяется в иностранной валюте, указывается в рублях  путем  пересчета стоимости полученной цифровой валюты, выраженной в иностранной  валюте,  в рубли по курсу Банка России, установленному на дату получения дохода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1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7" y="2916107"/>
            <a:ext cx="308134" cy="707643"/>
          </a:xfrm>
          <a:prstGeom prst="chevron">
            <a:avLst/>
          </a:prstGeom>
          <a:solidFill>
            <a:schemeClr val="accent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572030" y="402320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В  случае указания дохода от продажи цифрового финансового актива, цифровых  прав и цифровой валюты дополнительно указываются дата отчуждения, сведения об операторе информационной системы (инвестиционной платформы) и вид цифровой валюты</a:t>
            </a:r>
          </a:p>
        </p:txBody>
      </p:sp>
      <p:sp>
        <p:nvSpPr>
          <p:cNvPr id="23" name="Нашивка 22"/>
          <p:cNvSpPr/>
          <p:nvPr/>
        </p:nvSpPr>
        <p:spPr>
          <a:xfrm>
            <a:off x="829876" y="4270257"/>
            <a:ext cx="308134" cy="707643"/>
          </a:xfrm>
          <a:prstGeom prst="chevron">
            <a:avLst/>
          </a:prstGeom>
          <a:solidFill>
            <a:schemeClr val="accent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13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584194"/>
            <a:chOff x="0" y="0"/>
            <a:chExt cx="12192000" cy="58419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46989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599"/>
              <a:ext cx="12192000" cy="228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1542" y="821073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Раздел 1. Сведения о доходах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ED6C75B-DC63-4B6C-9723-EDE6679330DC}"/>
              </a:ext>
            </a:extLst>
          </p:cNvPr>
          <p:cNvSpPr/>
          <p:nvPr/>
        </p:nvSpPr>
        <p:spPr>
          <a:xfrm>
            <a:off x="365856" y="1536700"/>
            <a:ext cx="11448000" cy="8763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Больничные и проч. аналогичные выплаты необходимо указывать (до вычета налога); 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информацию можно узнать в личном кабинете </a:t>
            </a:r>
            <a:r>
              <a:rPr lang="ru-RU" dirty="0" smtClean="0">
                <a:solidFill>
                  <a:schemeClr val="tx2"/>
                </a:solidFill>
              </a:rPr>
              <a:t>ФСС или в ЕПГУ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38A824EF-A3F3-4300-8E77-6EBF1DE59C15}"/>
              </a:ext>
            </a:extLst>
          </p:cNvPr>
          <p:cNvSpPr/>
          <p:nvPr/>
        </p:nvSpPr>
        <p:spPr>
          <a:xfrm>
            <a:off x="372000" y="2603500"/>
            <a:ext cx="11448000" cy="7493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При определении необходимости отражения дохода 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смотрим 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на то, кто является собственником, а не на чей счет они зачислены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1608755A-AA19-4AEB-B689-83342364B323}"/>
              </a:ext>
            </a:extLst>
          </p:cNvPr>
          <p:cNvSpPr/>
          <p:nvPr/>
        </p:nvSpPr>
        <p:spPr>
          <a:xfrm>
            <a:off x="372000" y="3581400"/>
            <a:ext cx="11448000" cy="63134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Для выигрышей в лотерею и проч. 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указывается 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выигрыш целиком: без вычета, например, ставки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614E81C1-F210-486D-8147-6D30073CE0C5}"/>
              </a:ext>
            </a:extLst>
          </p:cNvPr>
          <p:cNvSpPr/>
          <p:nvPr/>
        </p:nvSpPr>
        <p:spPr>
          <a:xfrm>
            <a:off x="372000" y="4324674"/>
            <a:ext cx="11448000" cy="36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Страховые выплаты подлежат отражению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EF32A803-08F3-4D68-A938-BE733808E411}"/>
              </a:ext>
            </a:extLst>
          </p:cNvPr>
          <p:cNvSpPr/>
          <p:nvPr/>
        </p:nvSpPr>
        <p:spPr>
          <a:xfrm>
            <a:off x="372000" y="4767048"/>
            <a:ext cx="11448000" cy="64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При отражении дохода ориентируемся на правоустанавливающие документы: если в договоре несколько объектов и сумма одна, то отражаем одной позицией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D16A3FAB-C30E-40E6-B4A7-EF8A30784A85}"/>
              </a:ext>
            </a:extLst>
          </p:cNvPr>
          <p:cNvSpPr/>
          <p:nvPr/>
        </p:nvSpPr>
        <p:spPr>
          <a:xfrm>
            <a:off x="372000" y="5513926"/>
            <a:ext cx="11448000" cy="93180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Для дохода от ценных бумаг указываем положительный финансовый результат: </a:t>
            </a:r>
          </a:p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в НДФЛ не позиция «Доход», а позиция «Налогооблагаемая база»;</a:t>
            </a:r>
          </a:p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Доход от ценных бумаг, в т.ч. в рамках ИИС, необходимо узнавать у брокера или управляющей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571494"/>
            <a:chOff x="0" y="0"/>
            <a:chExt cx="12192000" cy="57149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4635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599"/>
              <a:ext cx="12192000" cy="2158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372000" y="5326978"/>
            <a:ext cx="11448000" cy="5785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В части компенсаций общее правило: если есть отчетность, то не доход, если отчетности нет, то доход 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1CD53CB-48CE-46A3-937C-05A98CC775DA}"/>
              </a:ext>
            </a:extLst>
          </p:cNvPr>
          <p:cNvSpPr/>
          <p:nvPr/>
        </p:nvSpPr>
        <p:spPr>
          <a:xfrm>
            <a:off x="324900" y="4474910"/>
            <a:ext cx="11448000" cy="64319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Доход от сдачи квартиры в аренду подлежит отражению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Раздел 1. Сведения о доходах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FBE14B0C-23D9-47D9-8C88-6C9B46D4013A}"/>
              </a:ext>
            </a:extLst>
          </p:cNvPr>
          <p:cNvSpPr/>
          <p:nvPr/>
        </p:nvSpPr>
        <p:spPr>
          <a:xfrm>
            <a:off x="372000" y="1491454"/>
            <a:ext cx="11448000" cy="103183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Государственный сертификат на материнский (семейный) капитал указывается в случае если в отчетном периоде служащий (работник) или его супруга (супруг) распорядился средствами материнского (семейного) капитала в полном объеме либо частично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45831D2-A991-4059-9919-BFC6BAB0FF89}"/>
              </a:ext>
            </a:extLst>
          </p:cNvPr>
          <p:cNvSpPr/>
          <p:nvPr/>
        </p:nvSpPr>
        <p:spPr>
          <a:xfrm>
            <a:off x="372000" y="2702564"/>
            <a:ext cx="11448000" cy="66293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Денежные средства в виде кредитов (займов) в разделе 1 справки не указываются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61EC0BD-470A-4614-9AA2-A3C248C380C5}"/>
              </a:ext>
            </a:extLst>
          </p:cNvPr>
          <p:cNvSpPr/>
          <p:nvPr/>
        </p:nvSpPr>
        <p:spPr>
          <a:xfrm>
            <a:off x="372000" y="3550984"/>
            <a:ext cx="11448000" cy="75431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Денежные средства в виде переводов между своими счетами, по общему правилу, в разделе 1 справки не указываются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451672" y="2453602"/>
            <a:ext cx="11253600" cy="7320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971428D-EA20-47AD-9592-A513CF257B60}"/>
              </a:ext>
            </a:extLst>
          </p:cNvPr>
          <p:cNvSpPr/>
          <p:nvPr/>
        </p:nvSpPr>
        <p:spPr>
          <a:xfrm>
            <a:off x="451672" y="3245186"/>
            <a:ext cx="11253600" cy="46165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A21A202-D80E-4B30-91A6-E44BF58B3B08}"/>
              </a:ext>
            </a:extLst>
          </p:cNvPr>
          <p:cNvSpPr/>
          <p:nvPr/>
        </p:nvSpPr>
        <p:spPr>
          <a:xfrm>
            <a:off x="451672" y="3772540"/>
            <a:ext cx="11253600" cy="7320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1645C8C-5B42-4629-8778-239E00A2C853}"/>
              </a:ext>
            </a:extLst>
          </p:cNvPr>
          <p:cNvSpPr/>
          <p:nvPr/>
        </p:nvSpPr>
        <p:spPr>
          <a:xfrm>
            <a:off x="451672" y="4569999"/>
            <a:ext cx="11253600" cy="7320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Общий доход рассчитывается только в случае, если на момент совершения сделки, уже три отчетных периода как декларанты находятся в браке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B5791623-FFCE-493F-800B-28FF829D1779}"/>
              </a:ext>
            </a:extLst>
          </p:cNvPr>
          <p:cNvSpPr/>
          <p:nvPr/>
        </p:nvSpPr>
        <p:spPr>
          <a:xfrm>
            <a:off x="451672" y="5371762"/>
            <a:ext cx="11253600" cy="730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Если супругой (супругом) служащего </a:t>
            </a:r>
            <a:r>
              <a:rPr lang="ru-RU" dirty="0" smtClean="0">
                <a:solidFill>
                  <a:schemeClr val="tx2"/>
                </a:solidFill>
              </a:rPr>
              <a:t>сделка </a:t>
            </a:r>
            <a:r>
              <a:rPr lang="ru-RU" dirty="0">
                <a:solidFill>
                  <a:schemeClr val="tx2"/>
                </a:solidFill>
              </a:rPr>
              <a:t>совершена до брака, то такая сделка не отражается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5E0B3D5-E96E-43E1-8B36-660598E43CBA}"/>
              </a:ext>
            </a:extLst>
          </p:cNvPr>
          <p:cNvSpPr/>
          <p:nvPr/>
        </p:nvSpPr>
        <p:spPr>
          <a:xfrm>
            <a:off x="451672" y="6178490"/>
            <a:ext cx="11253600" cy="460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Если лицом сделка совершена до поступления на </a:t>
            </a:r>
            <a:r>
              <a:rPr lang="ru-RU" dirty="0" smtClean="0">
                <a:solidFill>
                  <a:schemeClr val="tx2"/>
                </a:solidFill>
              </a:rPr>
              <a:t>службу, </a:t>
            </a:r>
            <a:r>
              <a:rPr lang="ru-RU" dirty="0">
                <a:solidFill>
                  <a:schemeClr val="tx2"/>
                </a:solidFill>
              </a:rPr>
              <a:t>то такая сделка не отражается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463600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(изменения в форму справки)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572031" y="381371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В   отношении   цифровых   финансовых   активов  в  качестве  основания приобретения  указываются  реквизиты записи о цифровых финансовых активах в информационной системе, в которой осуществляется выпуск цифровых финансовых активов, и прикладывается выписка из данной информационной системы</a:t>
            </a:r>
          </a:p>
          <a:p>
            <a:endParaRPr lang="ru-RU" dirty="0">
              <a:solidFill>
                <a:schemeClr val="accent5"/>
              </a:solidFill>
            </a:endParaRPr>
          </a:p>
          <a:p>
            <a:r>
              <a:rPr lang="ru-RU" dirty="0">
                <a:solidFill>
                  <a:schemeClr val="accent5"/>
                </a:solidFill>
              </a:rPr>
              <a:t>В   отношении   цифровой   валюты  в  качестве  основания  приобретения указываются  идентификационный  номер  и  дата  транзакции и прикладывается выписка о транзакции при ее наличии по применимому </a:t>
            </a:r>
            <a:r>
              <a:rPr lang="ru-RU" dirty="0" smtClean="0">
                <a:solidFill>
                  <a:schemeClr val="accent5"/>
                </a:solidFill>
              </a:rPr>
              <a:t>праву</a:t>
            </a:r>
            <a:endParaRPr lang="ru-RU" dirty="0">
              <a:solidFill>
                <a:schemeClr val="accent5"/>
              </a:solidFill>
            </a:endParaRPr>
          </a:p>
          <a:p>
            <a:endParaRPr lang="ru-RU" dirty="0">
              <a:solidFill>
                <a:schemeClr val="accent5"/>
              </a:solidFill>
            </a:endParaRPr>
          </a:p>
          <a:p>
            <a:r>
              <a:rPr lang="ru-RU" dirty="0">
                <a:solidFill>
                  <a:schemeClr val="accent5"/>
                </a:solidFill>
              </a:rPr>
              <a:t>В  отношении  сделок  по  приобретению  цифровых  финансовых  активов и цифровой   валюты   к  справке  прилагаются  документы  (при  их  наличии), подтверждающие  сумму сделки и (или) содержащие информацию о второй стороне сделки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2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6" y="291610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829876" y="4220735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829876" y="5389135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53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Раздел 2. Сведения о расходах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07F68C5F-6FD4-429B-BEAD-77BDC79333C8}"/>
              </a:ext>
            </a:extLst>
          </p:cNvPr>
          <p:cNvSpPr/>
          <p:nvPr/>
        </p:nvSpPr>
        <p:spPr>
          <a:xfrm>
            <a:off x="367698" y="4888209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Копии документов предоставляются с учетом положения сноски к разделу 2 справки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3ADC29C7-9B33-41A5-AB85-E4D5182DF472}"/>
              </a:ext>
            </a:extLst>
          </p:cNvPr>
          <p:cNvSpPr/>
          <p:nvPr/>
        </p:nvSpPr>
        <p:spPr>
          <a:xfrm>
            <a:off x="367698" y="5460495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Из трехгодового общего дохода не вычитаем никакие расходы: ни на ЖКХ, ни на еду, ни на что-то еще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(если есть обоснованные сомнения, то проводим контроль)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D14EAB9-90E6-4AFC-8508-4A9C75B12D31}"/>
              </a:ext>
            </a:extLst>
          </p:cNvPr>
          <p:cNvSpPr/>
          <p:nvPr/>
        </p:nvSpPr>
        <p:spPr>
          <a:xfrm>
            <a:off x="367698" y="1435006"/>
            <a:ext cx="11448000" cy="130434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случае приобретения служащим (работником) и его супругой (супругом) соответствующего объекта имущества в долевую собственность (не определен единственный покупатель в договоре) данный раздел заполняется в справках обоих лиц (аналогично в отношении несовершеннолетних детей). При этом в графе "Сумма сделки" применимых справок рекомендуется указывать полную стоимость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5B7FE2D-7435-445C-BD56-A6BF4C4885F7}"/>
              </a:ext>
            </a:extLst>
          </p:cNvPr>
          <p:cNvSpPr/>
          <p:nvPr/>
        </p:nvSpPr>
        <p:spPr>
          <a:xfrm>
            <a:off x="367698" y="2951637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отношении ценных бумаг смотрим на стоимость их приобретения, а не номинальную стоимость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(для анализа можно пользоваться открытыми источниками)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9007C3C-D381-45C7-A244-2F2C0228136A}"/>
              </a:ext>
            </a:extLst>
          </p:cNvPr>
          <p:cNvSpPr/>
          <p:nvPr/>
        </p:nvSpPr>
        <p:spPr>
          <a:xfrm>
            <a:off x="367698" y="3811923"/>
            <a:ext cx="11448000" cy="86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Федеральным законом № 230-ФЗ предусмотрен конкретный перечень сделок, которые требуют отражения в справке.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определении стоимости смотрим на объект приобретения, дополнительные услуги / товары не учитываются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43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252136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Раздел 3. Сведения об имуществе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9B7BF6A-2C3F-4877-9F5B-A779AC7056C9}"/>
              </a:ext>
            </a:extLst>
          </p:cNvPr>
          <p:cNvSpPr/>
          <p:nvPr/>
        </p:nvSpPr>
        <p:spPr>
          <a:xfrm>
            <a:off x="3088976" y="2509415"/>
            <a:ext cx="873496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/>
                </a:solidFill>
              </a:rPr>
            </a:br>
            <a:r>
              <a:rPr lang="ru-RU" dirty="0">
                <a:solidFill>
                  <a:schemeClr val="accent5"/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ACD7E94-75D7-4CD1-AD83-B28134F15632}"/>
              </a:ext>
            </a:extLst>
          </p:cNvPr>
          <p:cNvSpPr/>
          <p:nvPr/>
        </p:nvSpPr>
        <p:spPr>
          <a:xfrm>
            <a:off x="3088976" y="3523484"/>
            <a:ext cx="8734962" cy="723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F5E7C5A-E890-45AE-8804-3565FCB3919D}"/>
              </a:ext>
            </a:extLst>
          </p:cNvPr>
          <p:cNvSpPr/>
          <p:nvPr/>
        </p:nvSpPr>
        <p:spPr>
          <a:xfrm>
            <a:off x="3088976" y="4407435"/>
            <a:ext cx="8734962" cy="651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20A2D63-2214-4EB4-A65F-5C07E111C999}"/>
              </a:ext>
            </a:extLst>
          </p:cNvPr>
          <p:cNvSpPr/>
          <p:nvPr/>
        </p:nvSpPr>
        <p:spPr>
          <a:xfrm>
            <a:off x="3088977" y="5268525"/>
            <a:ext cx="8734962" cy="76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337178" y="2634684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6A3D5DD-B8EF-4AA8-AAE8-25AA059E7F4D}"/>
              </a:ext>
            </a:extLst>
          </p:cNvPr>
          <p:cNvSpPr/>
          <p:nvPr/>
        </p:nvSpPr>
        <p:spPr>
          <a:xfrm>
            <a:off x="3133306" y="2622730"/>
            <a:ext cx="873496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1601651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96D9BF0-1017-4B76-87EA-78D8A42754A0}"/>
              </a:ext>
            </a:extLst>
          </p:cNvPr>
          <p:cNvSpPr/>
          <p:nvPr/>
        </p:nvSpPr>
        <p:spPr>
          <a:xfrm>
            <a:off x="3133305" y="3493394"/>
            <a:ext cx="873496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Регистрация транспортных средств носит учетный характер, если нет регистрации, то можно написать «отсутствует»</a:t>
            </a: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463600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tx2"/>
                </a:solidFill>
              </a:rPr>
              <a:t>денежные требования; 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tx2"/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tx2"/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tx2"/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tx2"/>
                </a:solidFill>
              </a:rPr>
              <a:t>[</a:t>
            </a:r>
            <a:r>
              <a:rPr lang="ru-RU" dirty="0">
                <a:solidFill>
                  <a:schemeClr val="tx2"/>
                </a:solidFill>
              </a:rPr>
              <a:t>цифровых прав</a:t>
            </a:r>
            <a:r>
              <a:rPr lang="en-US" dirty="0">
                <a:solidFill>
                  <a:schemeClr val="tx2"/>
                </a:solidFill>
              </a:rPr>
              <a:t>]</a:t>
            </a:r>
            <a:r>
              <a:rPr lang="ru-RU" dirty="0">
                <a:solidFill>
                  <a:schemeClr val="tx2"/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</a:t>
            </a:r>
            <a:r>
              <a:rPr lang="ru-RU" dirty="0" smtClean="0">
                <a:solidFill>
                  <a:schemeClr val="tx2"/>
                </a:solidFill>
              </a:rPr>
              <a:t>системы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00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463600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Указ Президента Российской Федерации от 10 декабря 2020 г. № </a:t>
            </a:r>
            <a:r>
              <a:rPr lang="ru-RU" sz="2400" b="1" dirty="0" smtClean="0"/>
              <a:t>778</a:t>
            </a:r>
            <a:endParaRPr lang="ru-RU" sz="2400" b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451669" y="5252597"/>
            <a:ext cx="11522617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2"/>
                </a:solidFill>
              </a:rPr>
              <a:t>&lt;1&gt; </a:t>
            </a:r>
            <a:r>
              <a:rPr lang="ru-RU" sz="1400" b="1" dirty="0">
                <a:solidFill>
                  <a:schemeClr val="tx2"/>
                </a:solidFill>
              </a:rPr>
              <a:t>Указываются  наименования  цифрового  финансового актива (если его нельзя определить, указываются вид и объем прав, удостоверяемых выпускаемым цифровым   финансовым   активом)   и  (или)  цифрового  права,  включающего одновременно цифровые  финансовые  активы и иные цифровые  права  (если его нельзя определить,  указываются вид и объем прав, удостоверяемых  цифровыми финансовыми  активами  и иными  цифровыми  правами с указанием  видов  иных цифровых прав</a:t>
            </a:r>
            <a:endParaRPr lang="en-US" sz="1400" b="1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accent5"/>
              </a:solidFill>
            </a:endParaRPr>
          </a:p>
          <a:p>
            <a:r>
              <a:rPr lang="en-US" sz="1400" b="1" dirty="0">
                <a:solidFill>
                  <a:schemeClr val="tx2"/>
                </a:solidFill>
              </a:rPr>
              <a:t>&lt;2&gt;</a:t>
            </a:r>
            <a:r>
              <a:rPr lang="ru-RU" sz="1400" b="1" dirty="0">
                <a:solidFill>
                  <a:schemeClr val="tx2"/>
                </a:solidFill>
              </a:rPr>
              <a:t> Указываются  наименование  оператора  информационной  системы,  в которой  осуществляется  выпуск  цифровых  финансовых  активов,  страна его регистрации  и его регистрационный номер в соответствии с применимым правом (в  отношении  российского  юридического лица указываются идентификационный номер налогоплательщика и основной государственный регистрационный номер)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718" y="1622403"/>
            <a:ext cx="7228759" cy="341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7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889000"/>
            <a:chOff x="0" y="0"/>
            <a:chExt cx="12192000" cy="59690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4762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241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1016432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9F6AD2C-64AA-4932-9465-C76D422C964F}"/>
              </a:ext>
            </a:extLst>
          </p:cNvPr>
          <p:cNvSpPr/>
          <p:nvPr/>
        </p:nvSpPr>
        <p:spPr>
          <a:xfrm>
            <a:off x="365782" y="1566197"/>
            <a:ext cx="11448141" cy="100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/>
                </a:solidFill>
              </a:rPr>
              <a:t>Срок </a:t>
            </a:r>
            <a:r>
              <a:rPr lang="ru-RU" dirty="0">
                <a:solidFill>
                  <a:schemeClr val="tx2"/>
                </a:solidFill>
              </a:rPr>
              <a:t>декларационной </a:t>
            </a:r>
            <a:r>
              <a:rPr lang="ru-RU" dirty="0" smtClean="0">
                <a:solidFill>
                  <a:schemeClr val="tx2"/>
                </a:solidFill>
              </a:rPr>
              <a:t>кампании 2023 </a:t>
            </a:r>
            <a:r>
              <a:rPr lang="ru-RU" dirty="0">
                <a:solidFill>
                  <a:schemeClr val="tx2"/>
                </a:solidFill>
              </a:rPr>
              <a:t>года: </a:t>
            </a:r>
            <a:r>
              <a:rPr lang="ru-RU" dirty="0" smtClean="0">
                <a:solidFill>
                  <a:schemeClr val="tx2"/>
                </a:solidFill>
              </a:rPr>
              <a:t>30 </a:t>
            </a:r>
            <a:r>
              <a:rPr lang="ru-RU" dirty="0">
                <a:solidFill>
                  <a:schemeClr val="tx2"/>
                </a:solidFill>
              </a:rPr>
              <a:t>апреля </a:t>
            </a:r>
            <a:r>
              <a:rPr lang="ru-RU" dirty="0" smtClean="0">
                <a:solidFill>
                  <a:schemeClr val="tx2"/>
                </a:solidFill>
              </a:rPr>
              <a:t>2023 года;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При предоставлении Сведений о доходах необходимо учитывать, что 30 апреля 2023 года выпадает на воскресенье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D4A6927-D22F-4BCF-984E-0113AF1AAF52}"/>
              </a:ext>
            </a:extLst>
          </p:cNvPr>
          <p:cNvSpPr/>
          <p:nvPr/>
        </p:nvSpPr>
        <p:spPr>
          <a:xfrm>
            <a:off x="365782" y="3879851"/>
            <a:ext cx="11448141" cy="106044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Юридически значимым для декларационной кампании 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2023 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года является перечень должностей, имеющий силу по состоянию на 31 декабря 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2022 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6AD0E57-26F6-4FAD-99C0-3C2E8E6BCD94}"/>
              </a:ext>
            </a:extLst>
          </p:cNvPr>
          <p:cNvSpPr/>
          <p:nvPr/>
        </p:nvSpPr>
        <p:spPr>
          <a:xfrm>
            <a:off x="365782" y="5257800"/>
            <a:ext cx="11448141" cy="10420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Порядок представления справки утверждается 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НПА;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AB85F6B-5CA9-4D1C-AF80-3D1238382CE1}"/>
              </a:ext>
            </a:extLst>
          </p:cNvPr>
          <p:cNvSpPr/>
          <p:nvPr/>
        </p:nvSpPr>
        <p:spPr>
          <a:xfrm>
            <a:off x="365782" y="2723024"/>
            <a:ext cx="11448141" cy="100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Нахождение лица на длительном лечении не освобождает от обязанности представить декларации. В этой связи если 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463600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Федеральный закон от </a:t>
            </a:r>
            <a:r>
              <a:rPr lang="en-US" sz="2400" b="1" dirty="0"/>
              <a:t>2 </a:t>
            </a:r>
            <a:r>
              <a:rPr lang="ru-RU" sz="2400" b="1" dirty="0"/>
              <a:t>августа 2019 г. № 259-ФЗ </a:t>
            </a:r>
          </a:p>
          <a:p>
            <a:pPr algn="ctr"/>
            <a:r>
              <a:rPr lang="ru-RU" sz="2400" b="1" dirty="0"/>
              <a:t>"О привлечении инвестиций с использованием инвестиционных платформ </a:t>
            </a:r>
            <a:br>
              <a:rPr lang="ru-RU" sz="2400" b="1" dirty="0"/>
            </a:br>
            <a:r>
              <a:rPr lang="ru-RU" sz="2400" b="1" dirty="0"/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tx2"/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tx2"/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tx2"/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платформы.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48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463600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43640" y="918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Указ Президента Российской Федерации от 10 декабря 2020 г. № </a:t>
            </a:r>
            <a:r>
              <a:rPr lang="ru-RU" sz="2400" b="1" dirty="0" smtClean="0"/>
              <a:t>778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643" y="1723880"/>
            <a:ext cx="7796713" cy="310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451669" y="5252597"/>
            <a:ext cx="11522617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5"/>
                </a:solidFill>
              </a:rPr>
              <a:t>&lt;1&gt; </a:t>
            </a:r>
            <a:r>
              <a:rPr lang="ru-RU" sz="1400" dirty="0">
                <a:solidFill>
                  <a:schemeClr val="accent5"/>
                </a:solidFill>
              </a:rPr>
              <a:t>Указывается  уникальное  условное  обозначение,  идентифицирующее утилитарное цифровое право</a:t>
            </a:r>
            <a:endParaRPr lang="en-US" sz="1400" dirty="0">
              <a:solidFill>
                <a:schemeClr val="accent5"/>
              </a:solidFill>
            </a:endParaRPr>
          </a:p>
          <a:p>
            <a:endParaRPr lang="en-US" sz="1400" dirty="0">
              <a:solidFill>
                <a:schemeClr val="accent5"/>
              </a:solidFill>
            </a:endParaRPr>
          </a:p>
          <a:p>
            <a:r>
              <a:rPr lang="en-US" sz="1400" dirty="0">
                <a:solidFill>
                  <a:schemeClr val="accent5"/>
                </a:solidFill>
              </a:rPr>
              <a:t>&lt;2&gt; </a:t>
            </a:r>
            <a:r>
              <a:rPr lang="ru-RU" sz="1400" dirty="0">
                <a:solidFill>
                  <a:schemeClr val="accent5"/>
                </a:solidFill>
              </a:rPr>
              <a:t>Указываются  наименование  оператора инвестиционной платформы, его идентификационный   номер   налогоплательщика  и  основной  государственный регистрационный номер</a:t>
            </a:r>
          </a:p>
        </p:txBody>
      </p:sp>
    </p:spTree>
    <p:extLst>
      <p:ext uri="{BB962C8B-B14F-4D97-AF65-F5344CB8AC3E}">
        <p14:creationId xmlns:p14="http://schemas.microsoft.com/office/powerpoint/2010/main" val="1487315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463600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Федеральный закон от 31 июля 2020 г. № 259-ФЗ </a:t>
            </a:r>
          </a:p>
          <a:p>
            <a:pPr algn="ctr"/>
            <a:r>
              <a:rPr lang="ru-RU" sz="2400" b="1" dirty="0"/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/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/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/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/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/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/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/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/>
                </a:solidFill>
              </a:rPr>
              <a:t>и (или) в качестве инвестиций 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/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</p:spTree>
    <p:extLst>
      <p:ext uri="{BB962C8B-B14F-4D97-AF65-F5344CB8AC3E}">
        <p14:creationId xmlns:p14="http://schemas.microsoft.com/office/powerpoint/2010/main" val="107255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463600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8F8A74-E508-4596-96C7-8D1014294F0D}"/>
              </a:ext>
            </a:extLst>
          </p:cNvPr>
          <p:cNvSpPr txBox="1"/>
          <p:nvPr/>
        </p:nvSpPr>
        <p:spPr>
          <a:xfrm>
            <a:off x="551542" y="907946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Указ Президента Российской Федерации от 10 декабря 2020 г. № </a:t>
            </a:r>
            <a:r>
              <a:rPr lang="ru-RU" sz="2400" b="1" dirty="0" smtClean="0"/>
              <a:t>778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1" y="1811655"/>
            <a:ext cx="1102304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554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73980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50D29CE-940C-46B1-AA99-D1B170B14F1D}"/>
              </a:ext>
            </a:extLst>
          </p:cNvPr>
          <p:cNvSpPr/>
          <p:nvPr/>
        </p:nvSpPr>
        <p:spPr>
          <a:xfrm>
            <a:off x="3050641" y="3566906"/>
            <a:ext cx="873496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/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/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AE31F8E-3031-4F00-9FF5-A30A58CD5261}"/>
              </a:ext>
            </a:extLst>
          </p:cNvPr>
          <p:cNvSpPr/>
          <p:nvPr/>
        </p:nvSpPr>
        <p:spPr>
          <a:xfrm>
            <a:off x="273980" y="2650530"/>
            <a:ext cx="11511623" cy="6854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E025F9C-F414-4FD1-BC66-97932E672D88}"/>
              </a:ext>
            </a:extLst>
          </p:cNvPr>
          <p:cNvSpPr/>
          <p:nvPr/>
        </p:nvSpPr>
        <p:spPr>
          <a:xfrm>
            <a:off x="3050641" y="4622641"/>
            <a:ext cx="6948000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Счета по вкладу, в том числе по вкладам с наименованием «Классический», «Выгодный», «Комфортный» и др., как правило, являются счетами по вкладу (депозиту) и подлежат отражению в данном разделе как «Депозитный»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DED221-2220-439E-9685-9D4349AD24E9}"/>
              </a:ext>
            </a:extLst>
          </p:cNvPr>
          <p:cNvSpPr/>
          <p:nvPr/>
        </p:nvSpPr>
        <p:spPr>
          <a:xfrm>
            <a:off x="273980" y="5509585"/>
            <a:ext cx="11511623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/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/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4. Сведения о счетах в банках и иных кредитных организациях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CF9553D-8AE2-4F8E-BDCB-432D3CAB9582}"/>
              </a:ext>
            </a:extLst>
          </p:cNvPr>
          <p:cNvSpPr/>
          <p:nvPr/>
        </p:nvSpPr>
        <p:spPr>
          <a:xfrm>
            <a:off x="430197" y="4069918"/>
            <a:ext cx="11448000" cy="1046226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Графа "Сумма поступивших на счет денежных средств" заполняется только в случае, если общая сумма денежных поступлений на отдельный счет за отчетный период превышает общий доход служащего (работника) и его супруги (супруга) за отчетный период и два предшествующих ему года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0542375-223E-4BF3-8BE3-4304F83D9F42}"/>
              </a:ext>
            </a:extLst>
          </p:cNvPr>
          <p:cNvSpPr/>
          <p:nvPr/>
        </p:nvSpPr>
        <p:spPr>
          <a:xfrm>
            <a:off x="413798" y="1672921"/>
            <a:ext cx="11448000" cy="36000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8B60F8D6-EDE9-4A1E-8EC7-AAFC870AFAD0}"/>
              </a:ext>
            </a:extLst>
          </p:cNvPr>
          <p:cNvSpPr/>
          <p:nvPr/>
        </p:nvSpPr>
        <p:spPr>
          <a:xfrm>
            <a:off x="402842" y="2363115"/>
            <a:ext cx="11448000" cy="36000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Номинальный счет подлежит отражению, а ссудный счет и счет брокера нет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EADD262-0972-4328-BB91-2CC07D4D6B0F}"/>
              </a:ext>
            </a:extLst>
          </p:cNvPr>
          <p:cNvSpPr/>
          <p:nvPr/>
        </p:nvSpPr>
        <p:spPr>
          <a:xfrm>
            <a:off x="413798" y="3061341"/>
            <a:ext cx="11448000" cy="64800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Если при получении информации от кредитной организации выявились «новые» счета, то служащий (работник) может приложить пояснения к справке</a:t>
            </a: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E5D9DF2-20F1-4315-988D-F7A6D5E969BA}"/>
              </a:ext>
            </a:extLst>
          </p:cNvPr>
          <p:cNvSpPr/>
          <p:nvPr/>
        </p:nvSpPr>
        <p:spPr>
          <a:xfrm>
            <a:off x="340188" y="1580891"/>
            <a:ext cx="11511623" cy="68543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6273D23-6A72-4206-813F-E0C5A442543A}"/>
              </a:ext>
            </a:extLst>
          </p:cNvPr>
          <p:cNvSpPr/>
          <p:nvPr/>
        </p:nvSpPr>
        <p:spPr>
          <a:xfrm>
            <a:off x="332286" y="2436190"/>
            <a:ext cx="11511623" cy="54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xmlns="" id="{83107AA3-A5CC-4511-9D98-052ADD488188}"/>
              </a:ext>
            </a:extLst>
          </p:cNvPr>
          <p:cNvSpPr/>
          <p:nvPr/>
        </p:nvSpPr>
        <p:spPr>
          <a:xfrm>
            <a:off x="340188" y="3177647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EB0B3EA-5022-4A7F-807C-B7652C4B5683}"/>
              </a:ext>
            </a:extLst>
          </p:cNvPr>
          <p:cNvSpPr/>
          <p:nvPr/>
        </p:nvSpPr>
        <p:spPr>
          <a:xfrm>
            <a:off x="3116849" y="3177647"/>
            <a:ext cx="873496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/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116D40A-3C62-43EC-9946-6A267A84A7AF}"/>
              </a:ext>
            </a:extLst>
          </p:cNvPr>
          <p:cNvSpPr/>
          <p:nvPr/>
        </p:nvSpPr>
        <p:spPr>
          <a:xfrm>
            <a:off x="340188" y="4300150"/>
            <a:ext cx="11511623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Императивного запрета на приобретения служащим (работником) ценных бумаг нет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D303643-8C73-49FA-AC9A-4871CFD0893E}"/>
              </a:ext>
            </a:extLst>
          </p:cNvPr>
          <p:cNvSpPr/>
          <p:nvPr/>
        </p:nvSpPr>
        <p:spPr>
          <a:xfrm>
            <a:off x="3108947" y="5104274"/>
            <a:ext cx="8734962" cy="37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отсутствие конфликта интересов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D1561CE-CDF0-45E7-85EF-E3C71337DA47}"/>
              </a:ext>
            </a:extLst>
          </p:cNvPr>
          <p:cNvSpPr/>
          <p:nvPr/>
        </p:nvSpPr>
        <p:spPr>
          <a:xfrm>
            <a:off x="3116849" y="5592962"/>
            <a:ext cx="8734962" cy="37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отсутствие факта управления организацией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FCCECB3-467C-4683-81D9-BDD59CFAF885}"/>
              </a:ext>
            </a:extLst>
          </p:cNvPr>
          <p:cNvSpPr/>
          <p:nvPr/>
        </p:nvSpPr>
        <p:spPr>
          <a:xfrm>
            <a:off x="3116849" y="6089329"/>
            <a:ext cx="8734962" cy="616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учет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запрета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 иностранные финансовые инструменты: </a:t>
            </a:r>
            <a:r>
              <a:rPr lang="ru-RU" b="1" dirty="0">
                <a:solidFill>
                  <a:srgbClr val="C00000"/>
                </a:solidFill>
              </a:rPr>
              <a:t>особое внимание на ПИФы и их состав</a:t>
            </a: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3C3C6EA-1696-4D0A-B7BD-35C911C0BC28}"/>
              </a:ext>
            </a:extLst>
          </p:cNvPr>
          <p:cNvSpPr/>
          <p:nvPr/>
        </p:nvSpPr>
        <p:spPr>
          <a:xfrm>
            <a:off x="451672" y="5150737"/>
            <a:ext cx="11511623" cy="106708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не имеют номинальной стоимости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5. Сведения о ценных бумагах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E6FE588-807A-4F59-83AC-35F5A9B5BD93}"/>
              </a:ext>
            </a:extLst>
          </p:cNvPr>
          <p:cNvSpPr/>
          <p:nvPr/>
        </p:nvSpPr>
        <p:spPr>
          <a:xfrm>
            <a:off x="364098" y="1482656"/>
            <a:ext cx="11448000" cy="18188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В графе "Основание участия" указывается основание приобретения доли участия (учредительный договор, приватизация, покупка, мена, дарение, наследование и другие), а также реквизиты (дата, номер) соответствующего договора или акта, а не наименование и реквизиты договора, в рамках которого акции были зачислены на счет клиента – служащего (работника) (наименование и реквизиты договора на брокерское обслуживание и (или) депозитарного договора, и т.п.).</a:t>
            </a:r>
          </a:p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AAC0D22-0231-458F-B1AE-0A149C9747E0}"/>
              </a:ext>
            </a:extLst>
          </p:cNvPr>
          <p:cNvSpPr/>
          <p:nvPr/>
        </p:nvSpPr>
        <p:spPr>
          <a:xfrm>
            <a:off x="364098" y="3400664"/>
            <a:ext cx="11448000" cy="69197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EF2350E-5FE8-4E79-BA4A-A3AD83FBA37B}"/>
              </a:ext>
            </a:extLst>
          </p:cNvPr>
          <p:cNvSpPr/>
          <p:nvPr/>
        </p:nvSpPr>
        <p:spPr>
          <a:xfrm>
            <a:off x="364098" y="4191753"/>
            <a:ext cx="11448000" cy="248336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 и в этой связи необходимо обратиться в другую организацию</a:t>
            </a: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84" y="3307743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635D95C-D271-4234-B0B3-CF973DFB912F}"/>
              </a:ext>
            </a:extLst>
          </p:cNvPr>
          <p:cNvSpPr/>
          <p:nvPr/>
        </p:nvSpPr>
        <p:spPr>
          <a:xfrm>
            <a:off x="451672" y="4444875"/>
            <a:ext cx="11511623" cy="36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0CF0B0A-09F1-459A-B256-C895E78A217C}"/>
              </a:ext>
            </a:extLst>
          </p:cNvPr>
          <p:cNvSpPr/>
          <p:nvPr/>
        </p:nvSpPr>
        <p:spPr>
          <a:xfrm>
            <a:off x="451671" y="5023479"/>
            <a:ext cx="11511623" cy="36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451671" y="2390748"/>
            <a:ext cx="11511623" cy="69197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AD2CA80-564C-40B6-AA09-140285BAB643}"/>
              </a:ext>
            </a:extLst>
          </p:cNvPr>
          <p:cNvSpPr/>
          <p:nvPr/>
        </p:nvSpPr>
        <p:spPr>
          <a:xfrm>
            <a:off x="451670" y="5602083"/>
            <a:ext cx="11511623" cy="98709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Не подлежат указанию земельные участки, расположенные под многоквартирными домами, а также под надземными или подземными гаражными комплексами, в том числе многоэтажными (аналогично в отношении кооперативов). Аналогично в отношении иного общего имущества (лестницы, котельные и проч.)</a:t>
            </a: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1014897"/>
            <a:chOff x="0" y="0"/>
            <a:chExt cx="12192000" cy="60008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4778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2444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399" y="101490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Работа с СПО «Справки БК»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xmlns="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2A8C333-4E37-4DB0-BE5C-910C10F8BEA2}"/>
              </a:ext>
            </a:extLst>
          </p:cNvPr>
          <p:cNvSpPr/>
          <p:nvPr/>
        </p:nvSpPr>
        <p:spPr>
          <a:xfrm>
            <a:off x="1286289" y="2910855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xmlns="" id="{1DD59A94-2FB0-400E-A107-70B7118DEA81}"/>
              </a:ext>
            </a:extLst>
          </p:cNvPr>
          <p:cNvSpPr/>
          <p:nvPr/>
        </p:nvSpPr>
        <p:spPr>
          <a:xfrm>
            <a:off x="545400" y="3052792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A9AE9F2-9EA5-4D46-8640-4AF8E0C78B3D}"/>
              </a:ext>
            </a:extLst>
          </p:cNvPr>
          <p:cNvSpPr/>
          <p:nvPr/>
        </p:nvSpPr>
        <p:spPr>
          <a:xfrm>
            <a:off x="1286289" y="2425395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xmlns="" id="{149FB1F0-5A01-407C-AE60-6E72A4B906C6}"/>
              </a:ext>
            </a:extLst>
          </p:cNvPr>
          <p:cNvSpPr/>
          <p:nvPr/>
        </p:nvSpPr>
        <p:spPr>
          <a:xfrm>
            <a:off x="545400" y="246193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400F1FD-DB89-43BD-9640-21FC7A31A34A}"/>
              </a:ext>
            </a:extLst>
          </p:cNvPr>
          <p:cNvSpPr/>
          <p:nvPr/>
        </p:nvSpPr>
        <p:spPr>
          <a:xfrm>
            <a:off x="1286289" y="3612315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xmlns="" id="{1F27F627-3B84-43F6-A0CD-3B45D4F105E2}"/>
              </a:ext>
            </a:extLst>
          </p:cNvPr>
          <p:cNvSpPr/>
          <p:nvPr/>
        </p:nvSpPr>
        <p:spPr>
          <a:xfrm>
            <a:off x="545400" y="3906546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E0D0F0D-0BA3-49F8-AFF0-46589B6D9E3B}"/>
              </a:ext>
            </a:extLst>
          </p:cNvPr>
          <p:cNvSpPr/>
          <p:nvPr/>
        </p:nvSpPr>
        <p:spPr>
          <a:xfrm>
            <a:off x="1286289" y="4613161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xmlns="" id="{692F75AC-5867-4FEC-9EAE-73346E892BEE}"/>
              </a:ext>
            </a:extLst>
          </p:cNvPr>
          <p:cNvSpPr/>
          <p:nvPr/>
        </p:nvSpPr>
        <p:spPr>
          <a:xfrm>
            <a:off x="545400" y="4649700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255F800-D19B-40D2-8AEB-D231B66D19DF}"/>
              </a:ext>
            </a:extLst>
          </p:cNvPr>
          <p:cNvSpPr/>
          <p:nvPr/>
        </p:nvSpPr>
        <p:spPr>
          <a:xfrm>
            <a:off x="371998" y="4733770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996E2AA-E92B-4D7C-B533-FECE705DF642}"/>
              </a:ext>
            </a:extLst>
          </p:cNvPr>
          <p:cNvSpPr/>
          <p:nvPr/>
        </p:nvSpPr>
        <p:spPr>
          <a:xfrm>
            <a:off x="372000" y="5297981"/>
            <a:ext cx="11448000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E5D958E-DD04-4D92-9847-FBBE5ABDA311}"/>
              </a:ext>
            </a:extLst>
          </p:cNvPr>
          <p:cNvSpPr/>
          <p:nvPr/>
        </p:nvSpPr>
        <p:spPr>
          <a:xfrm>
            <a:off x="371998" y="2167157"/>
            <a:ext cx="11448000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2007168E-4FB3-48F0-8566-8D180419FBE4}"/>
              </a:ext>
            </a:extLst>
          </p:cNvPr>
          <p:cNvSpPr/>
          <p:nvPr/>
        </p:nvSpPr>
        <p:spPr>
          <a:xfrm>
            <a:off x="371998" y="3305560"/>
            <a:ext cx="11448000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а также об объектах незавершенного строительства;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Пользование может быть «фактическим», а площадь может указываться с учетом применимых обстоятельств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451670" y="1817147"/>
            <a:ext cx="11511623" cy="69197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1B47D4-F903-4855-A829-F3B8C6701C76}"/>
              </a:ext>
            </a:extLst>
          </p:cNvPr>
          <p:cNvSpPr/>
          <p:nvPr/>
        </p:nvSpPr>
        <p:spPr>
          <a:xfrm>
            <a:off x="451669" y="3900429"/>
            <a:ext cx="1151162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395CF82E-2F86-4D5F-BE7B-C14BCCBA3E85}"/>
              </a:ext>
            </a:extLst>
          </p:cNvPr>
          <p:cNvSpPr/>
          <p:nvPr/>
        </p:nvSpPr>
        <p:spPr>
          <a:xfrm>
            <a:off x="371999" y="3660577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Обязательства по договорам ИИС отражаются в случае, если размер «свободных» денежных средств на ИИС равен или превышает 500 тыс. руб.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E668741-8E2E-422A-895C-519B07C1F0E5}"/>
              </a:ext>
            </a:extLst>
          </p:cNvPr>
          <p:cNvSpPr/>
          <p:nvPr/>
        </p:nvSpPr>
        <p:spPr>
          <a:xfrm>
            <a:off x="371999" y="6220795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Договор финансовой аренды (лизинг) отражается в справке (см. </a:t>
            </a:r>
            <a:r>
              <a:rPr lang="ru-RU" dirty="0" err="1">
                <a:solidFill>
                  <a:schemeClr val="accent5"/>
                </a:solidFill>
                <a:latin typeface="+mn-lt"/>
              </a:rPr>
              <a:t>пп</a:t>
            </a:r>
            <a:r>
              <a:rPr lang="ru-RU" dirty="0">
                <a:solidFill>
                  <a:schemeClr val="accent5"/>
                </a:solidFill>
                <a:latin typeface="+mn-lt"/>
              </a:rPr>
              <a:t>. 2 п. </a:t>
            </a:r>
            <a:r>
              <a:rPr lang="ru-RU" dirty="0" smtClean="0">
                <a:solidFill>
                  <a:schemeClr val="accent5"/>
                </a:solidFill>
                <a:latin typeface="+mn-lt"/>
              </a:rPr>
              <a:t>179 </a:t>
            </a:r>
            <a:r>
              <a:rPr lang="ru-RU" dirty="0">
                <a:solidFill>
                  <a:schemeClr val="accent5"/>
                </a:solidFill>
                <a:latin typeface="+mn-lt"/>
              </a:rPr>
              <a:t>Методических рекомендаций)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DDCDC7A-0648-4B18-8929-2ECF385554F0}"/>
              </a:ext>
            </a:extLst>
          </p:cNvPr>
          <p:cNvSpPr/>
          <p:nvPr/>
        </p:nvSpPr>
        <p:spPr>
          <a:xfrm>
            <a:off x="364098" y="2879171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/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/>
                </a:solidFill>
              </a:rPr>
              <a:t>эксроу</a:t>
            </a:r>
            <a:r>
              <a:rPr lang="ru-RU" dirty="0">
                <a:solidFill>
                  <a:schemeClr val="accent5"/>
                </a:solidFill>
              </a:rPr>
              <a:t> не зачислены, то застройщик еще ничего не должен (надо смотреть договор)</a:t>
            </a:r>
            <a:endParaRPr lang="ru-RU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A03B174D-C09D-4580-81A8-8378D5D0E5D6}"/>
              </a:ext>
            </a:extLst>
          </p:cNvPr>
          <p:cNvSpPr/>
          <p:nvPr/>
        </p:nvSpPr>
        <p:spPr>
          <a:xfrm>
            <a:off x="371999" y="4441983"/>
            <a:ext cx="11448000" cy="79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не указывается; Порядок отражения информации по отдельным договорам страхования прописан </a:t>
            </a:r>
            <a:br>
              <a:rPr lang="ru-RU" dirty="0">
                <a:solidFill>
                  <a:schemeClr val="accent5"/>
                </a:solidFill>
                <a:latin typeface="+mn-lt"/>
              </a:rPr>
            </a:br>
            <a:r>
              <a:rPr lang="ru-RU" dirty="0">
                <a:solidFill>
                  <a:schemeClr val="accent5"/>
                </a:solidFill>
                <a:latin typeface="+mn-lt"/>
              </a:rPr>
              <a:t>в </a:t>
            </a:r>
            <a:r>
              <a:rPr lang="ru-RU" dirty="0" err="1">
                <a:solidFill>
                  <a:schemeClr val="accent5"/>
                </a:solidFill>
                <a:latin typeface="+mn-lt"/>
              </a:rPr>
              <a:t>пп</a:t>
            </a:r>
            <a:r>
              <a:rPr lang="ru-RU" dirty="0">
                <a:solidFill>
                  <a:schemeClr val="accent5"/>
                </a:solidFill>
                <a:latin typeface="+mn-lt"/>
              </a:rPr>
              <a:t>. 3 п. 184 Методических рекомендаций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78AE951A-B79E-42B4-8D6D-B226980D0771}"/>
              </a:ext>
            </a:extLst>
          </p:cNvPr>
          <p:cNvSpPr/>
          <p:nvPr/>
        </p:nvSpPr>
        <p:spPr>
          <a:xfrm>
            <a:off x="371999" y="5439389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В качестве обязательства финансового характера указываются сведения о заключении договора долевого участия с застройщиком в случаях, когда договор в Росреестре зарегистрирован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72476E3-FABF-404B-9A9D-B41ACCFA50D8}"/>
              </a:ext>
            </a:extLst>
          </p:cNvPr>
          <p:cNvSpPr/>
          <p:nvPr/>
        </p:nvSpPr>
        <p:spPr>
          <a:xfrm>
            <a:off x="364098" y="2097765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463600"/>
            <a:chOff x="0" y="0"/>
            <a:chExt cx="12192000" cy="463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7. Сведения о недвижимом имуществе </a:t>
            </a:r>
            <a:r>
              <a:rPr lang="en-US" sz="2400" b="1" dirty="0"/>
              <a:t>&lt;…&gt;,</a:t>
            </a:r>
            <a:r>
              <a:rPr lang="ru-RU" sz="2400" b="1" dirty="0"/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D91D516-2B57-4FD5-84E0-D1AA65A918FD}"/>
              </a:ext>
            </a:extLst>
          </p:cNvPr>
          <p:cNvSpPr/>
          <p:nvPr/>
        </p:nvSpPr>
        <p:spPr>
          <a:xfrm>
            <a:off x="451668" y="1950220"/>
            <a:ext cx="11511623" cy="72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1B47D4-F903-4855-A829-F3B8C6701C76}"/>
              </a:ext>
            </a:extLst>
          </p:cNvPr>
          <p:cNvSpPr/>
          <p:nvPr/>
        </p:nvSpPr>
        <p:spPr>
          <a:xfrm>
            <a:off x="451669" y="3792315"/>
            <a:ext cx="11511623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8F04579-3348-4161-AE8D-B67079C057C3}"/>
              </a:ext>
            </a:extLst>
          </p:cNvPr>
          <p:cNvSpPr/>
          <p:nvPr/>
        </p:nvSpPr>
        <p:spPr>
          <a:xfrm>
            <a:off x="451668" y="4626417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8C1572F-6BD4-4E07-8A6D-4EC3DB700EF6}"/>
              </a:ext>
            </a:extLst>
          </p:cNvPr>
          <p:cNvSpPr/>
          <p:nvPr/>
        </p:nvSpPr>
        <p:spPr>
          <a:xfrm>
            <a:off x="451668" y="5169563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430AC6A-5F5C-42BD-8F8C-1CA6B93E805E}"/>
              </a:ext>
            </a:extLst>
          </p:cNvPr>
          <p:cNvSpPr/>
          <p:nvPr/>
        </p:nvSpPr>
        <p:spPr>
          <a:xfrm>
            <a:off x="451668" y="5712709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1A8B4DE-BD70-4EC3-B716-9D319AC850BB}"/>
              </a:ext>
            </a:extLst>
          </p:cNvPr>
          <p:cNvSpPr/>
          <p:nvPr/>
        </p:nvSpPr>
        <p:spPr>
          <a:xfrm>
            <a:off x="451668" y="6255855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F973F39-D0BB-4940-A504-EFA1FB829FEF}"/>
              </a:ext>
            </a:extLst>
          </p:cNvPr>
          <p:cNvSpPr/>
          <p:nvPr/>
        </p:nvSpPr>
        <p:spPr>
          <a:xfrm>
            <a:off x="6563291" y="4624939"/>
            <a:ext cx="540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70A1445-6EEE-47E0-A1CD-6F3C23B44CE6}"/>
              </a:ext>
            </a:extLst>
          </p:cNvPr>
          <p:cNvSpPr/>
          <p:nvPr/>
        </p:nvSpPr>
        <p:spPr>
          <a:xfrm>
            <a:off x="6563291" y="5449394"/>
            <a:ext cx="540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/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463600"/>
            <a:chOff x="0" y="0"/>
            <a:chExt cx="12192000" cy="4636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BBFF6E-FFA2-45EC-84CD-9B5BE6E9565D}"/>
              </a:ext>
            </a:extLst>
          </p:cNvPr>
          <p:cNvSpPr txBox="1"/>
          <p:nvPr/>
        </p:nvSpPr>
        <p:spPr>
          <a:xfrm>
            <a:off x="543640" y="79142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Указ Президента Российской Федерации от 10 декабря 2020 г. № </a:t>
            </a:r>
            <a:r>
              <a:rPr lang="ru-RU" sz="2400" b="1" dirty="0" smtClean="0"/>
              <a:t>778</a:t>
            </a:r>
            <a:endParaRPr lang="ru-RU" sz="2400" b="1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491AA52-3A72-466B-96E7-CEFA12881D68}"/>
              </a:ext>
            </a:extLst>
          </p:cNvPr>
          <p:cNvSpPr/>
          <p:nvPr/>
        </p:nvSpPr>
        <p:spPr>
          <a:xfrm>
            <a:off x="1572031" y="266905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Указываются основания прекращения права собственности или цифрового права (наименование и реквизиты (дата, номер) соответствующего договора или акта).  Для  цифровых  финансовых  активов, цифровых прав и цифровой валюты также указывается дата их отчуждения.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7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7" y="291610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1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-1"/>
            <a:ext cx="12192000" cy="644961"/>
            <a:chOff x="0" y="0"/>
            <a:chExt cx="12192000" cy="574193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21859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986" y="948277"/>
            <a:ext cx="11088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F8696B"/>
                </a:solidFill>
              </a:rPr>
              <a:t>Типичные ошибки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24900" y="1680076"/>
            <a:ext cx="11448000" cy="4949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dirty="0" smtClean="0">
              <a:solidFill>
                <a:schemeClr val="accent5"/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1500" dirty="0" smtClean="0">
              <a:solidFill>
                <a:schemeClr val="tx1"/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Представление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неполных, либо недостоверных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Сведений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доходах;</a:t>
            </a:r>
            <a:endParaRPr lang="ru-RU" sz="15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Доход указан с вычетом налога;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В разделе 1 указаны денежные средства, полученные в качестве займа (кредита)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указана информация о денежных средствах, полученных по «трейд-</a:t>
            </a:r>
            <a:r>
              <a:rPr lang="ru-RU" sz="1500" b="1" dirty="0" err="1">
                <a:solidFill>
                  <a:schemeClr val="accent1">
                    <a:lumMod val="50000"/>
                  </a:schemeClr>
                </a:solidFill>
              </a:rPr>
              <a:t>ину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»;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Представление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неполных данных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об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имеющихся счетах в банках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иных кредитных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организациях;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Непредставление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сведений о долях участия в уставном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капитале коммерческих организаций;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Непредставление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сведений об имеющемся имуществе;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Квартира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, в которой зарегистрировано лицо, не отражена в подразделе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3.1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или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6.1;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Указание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нескольких объектов имущества в качестве одного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При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указании доли недвижимого имущества не указана общая площадь имущества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указана требуемая информация: например, указана должность, но не указано место работы, указана марка автомобиля и не указан год выпуска и т.д.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Достоверность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сведений подтверждена в феврале, а справка распечатана в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апреле.</a:t>
            </a:r>
            <a:endParaRPr lang="ru-RU" sz="15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dirty="0">
              <a:solidFill>
                <a:schemeClr val="accent5"/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dirty="0">
              <a:solidFill>
                <a:schemeClr val="accent5"/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dirty="0" smtClean="0">
              <a:solidFill>
                <a:schemeClr val="accent5"/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2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1054100"/>
            <a:chOff x="0" y="0"/>
            <a:chExt cx="12192000" cy="55766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2020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0207" y="2367267"/>
            <a:ext cx="110889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accent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903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1003295"/>
            <a:chOff x="0" y="0"/>
            <a:chExt cx="12192000" cy="59322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2376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6686" y="1183354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Работа с СПО «Справки БК»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0FDF76A-FF2A-47F2-8DC4-93E7642C63FE}"/>
              </a:ext>
            </a:extLst>
          </p:cNvPr>
          <p:cNvSpPr/>
          <p:nvPr/>
        </p:nvSpPr>
        <p:spPr>
          <a:xfrm>
            <a:off x="1286289" y="1981884"/>
            <a:ext cx="10499312" cy="576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xmlns="" id="{FF0D650E-76E3-4D1E-AF45-C9FFEA49DD3F}"/>
              </a:ext>
            </a:extLst>
          </p:cNvPr>
          <p:cNvSpPr/>
          <p:nvPr/>
        </p:nvSpPr>
        <p:spPr>
          <a:xfrm>
            <a:off x="545400" y="2126423"/>
            <a:ext cx="438150" cy="28692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CCE9752-797B-47AA-8312-042562499172}"/>
              </a:ext>
            </a:extLst>
          </p:cNvPr>
          <p:cNvSpPr/>
          <p:nvPr/>
        </p:nvSpPr>
        <p:spPr>
          <a:xfrm>
            <a:off x="1286289" y="2915491"/>
            <a:ext cx="10499312" cy="36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Справки не рекомендуется прошивать и фиксировать скрепкой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xmlns="" id="{D9E3F76C-A1B9-49B7-9681-BD0C8BD0F2CF}"/>
              </a:ext>
            </a:extLst>
          </p:cNvPr>
          <p:cNvSpPr/>
          <p:nvPr/>
        </p:nvSpPr>
        <p:spPr>
          <a:xfrm>
            <a:off x="545400" y="2952029"/>
            <a:ext cx="438150" cy="28692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7483-F4A7-45AF-A482-C3FA8339AD78}"/>
              </a:ext>
            </a:extLst>
          </p:cNvPr>
          <p:cNvSpPr/>
          <p:nvPr/>
        </p:nvSpPr>
        <p:spPr>
          <a:xfrm>
            <a:off x="1286289" y="3633098"/>
            <a:ext cx="10499312" cy="36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xmlns="" id="{CBD3577E-5ABB-4461-B036-5A197B45794D}"/>
              </a:ext>
            </a:extLst>
          </p:cNvPr>
          <p:cNvSpPr/>
          <p:nvPr/>
        </p:nvSpPr>
        <p:spPr>
          <a:xfrm>
            <a:off x="581686" y="3669637"/>
            <a:ext cx="438150" cy="28692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BA0F1C9-86FD-4CB4-99C3-E95A9BC9E9C3}"/>
              </a:ext>
            </a:extLst>
          </p:cNvPr>
          <p:cNvSpPr/>
          <p:nvPr/>
        </p:nvSpPr>
        <p:spPr>
          <a:xfrm>
            <a:off x="1286289" y="4350704"/>
            <a:ext cx="10499312" cy="576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Не рекомендуется осуществлять подмену листов справки, листами, напечатанными в иной момент времени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xmlns="" id="{C46671BE-96A0-4142-9E1A-8BDE17F469C0}"/>
              </a:ext>
            </a:extLst>
          </p:cNvPr>
          <p:cNvSpPr/>
          <p:nvPr/>
        </p:nvSpPr>
        <p:spPr>
          <a:xfrm>
            <a:off x="545400" y="4495243"/>
            <a:ext cx="438150" cy="286921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4"/>
            <a:ext cx="12192000" cy="1014895"/>
            <a:chOff x="0" y="0"/>
            <a:chExt cx="12192000" cy="64996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4392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294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1542" y="1454494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Работа с СПО «Справки БК»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7483-F4A7-45AF-A482-C3FA8339AD78}"/>
              </a:ext>
            </a:extLst>
          </p:cNvPr>
          <p:cNvSpPr/>
          <p:nvPr/>
        </p:nvSpPr>
        <p:spPr>
          <a:xfrm>
            <a:off x="372000" y="2285912"/>
            <a:ext cx="11448000" cy="14371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tx1"/>
                </a:solidFill>
              </a:rPr>
              <a:t>ситуативна</a:t>
            </a:r>
            <a:r>
              <a:rPr lang="ru-RU" dirty="0">
                <a:solidFill>
                  <a:schemeClr val="tx1"/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</a:t>
            </a:r>
            <a:r>
              <a:rPr lang="ru-RU" dirty="0" smtClean="0">
                <a:solidFill>
                  <a:schemeClr val="tx1"/>
                </a:solidFill>
              </a:rPr>
              <a:t>требуется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3A0C49D-7F29-424B-ACD4-634D062C79EA}"/>
              </a:ext>
            </a:extLst>
          </p:cNvPr>
          <p:cNvSpPr/>
          <p:nvPr/>
        </p:nvSpPr>
        <p:spPr>
          <a:xfrm>
            <a:off x="365857" y="3949700"/>
            <a:ext cx="11448000" cy="124793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tx1"/>
                </a:solidFill>
              </a:rPr>
              <a:t>«не общаемся», «не поддерживаем контакт» должны оцениваться критически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1014897"/>
            <a:chOff x="0" y="0"/>
            <a:chExt cx="12192000" cy="60008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2444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324" y="101490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B0232FD-B8F5-44B5-8205-4842917C7C1B}"/>
              </a:ext>
            </a:extLst>
          </p:cNvPr>
          <p:cNvSpPr/>
          <p:nvPr/>
        </p:nvSpPr>
        <p:spPr>
          <a:xfrm>
            <a:off x="372000" y="2709023"/>
            <a:ext cx="11448000" cy="36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EB8C388-9136-402C-84B2-D06F614105F6}"/>
              </a:ext>
            </a:extLst>
          </p:cNvPr>
          <p:cNvSpPr/>
          <p:nvPr/>
        </p:nvSpPr>
        <p:spPr>
          <a:xfrm>
            <a:off x="372000" y="3184209"/>
            <a:ext cx="11448000" cy="64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Уточ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1CAD9FE-DCC8-47B5-B5DC-F911FA71F79C}"/>
              </a:ext>
            </a:extLst>
          </p:cNvPr>
          <p:cNvSpPr/>
          <p:nvPr/>
        </p:nvSpPr>
        <p:spPr>
          <a:xfrm>
            <a:off x="372000" y="1556037"/>
            <a:ext cx="11448000" cy="100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представление </a:t>
            </a:r>
            <a:r>
              <a:rPr lang="en-US" dirty="0">
                <a:solidFill>
                  <a:schemeClr val="tx1"/>
                </a:solidFill>
              </a:rPr>
              <a:t>.XSB </a:t>
            </a:r>
            <a:r>
              <a:rPr lang="ru-RU" dirty="0">
                <a:solidFill>
                  <a:schemeClr val="tx1"/>
                </a:solidFill>
              </a:rPr>
              <a:t>файла не отменяет необходимость представить справку в бумажном варианте 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A0B7E28-D4BB-41DD-95AD-2C8CFDDEA442}"/>
              </a:ext>
            </a:extLst>
          </p:cNvPr>
          <p:cNvSpPr/>
          <p:nvPr/>
        </p:nvSpPr>
        <p:spPr>
          <a:xfrm>
            <a:off x="365782" y="5042564"/>
            <a:ext cx="11448000" cy="64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4EAC368-7188-4B3F-A53B-2CD54488722A}"/>
              </a:ext>
            </a:extLst>
          </p:cNvPr>
          <p:cNvSpPr/>
          <p:nvPr/>
        </p:nvSpPr>
        <p:spPr>
          <a:xfrm>
            <a:off x="372000" y="4044995"/>
            <a:ext cx="11448000" cy="64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в которой не отражены или не полностью отражены какие-либо сведения либо имеются ошибки</a:t>
            </a: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784069"/>
            <a:chOff x="0" y="0"/>
            <a:chExt cx="12192000" cy="60959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60959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599"/>
              <a:ext cx="12192000" cy="2539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6549" y="1171026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629A2E5-72EC-4F03-BA4A-FE76CFE24889}"/>
              </a:ext>
            </a:extLst>
          </p:cNvPr>
          <p:cNvSpPr/>
          <p:nvPr/>
        </p:nvSpPr>
        <p:spPr>
          <a:xfrm>
            <a:off x="486937" y="3737244"/>
            <a:ext cx="11448141" cy="64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«Самозанятый»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«Налог на профессиональный доход»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ea typeface="Calibri" panose="020F0502020204030204" pitchFamily="34" charset="0"/>
              </a:rPr>
              <a:t>«Титульной»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tx1"/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tx1"/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2D87CF2-8A17-46E0-86D4-67D5EA80784B}"/>
              </a:ext>
            </a:extLst>
          </p:cNvPr>
          <p:cNvSpPr/>
          <p:nvPr/>
        </p:nvSpPr>
        <p:spPr>
          <a:xfrm>
            <a:off x="486937" y="4918480"/>
            <a:ext cx="11448141" cy="64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46EF2EC-C169-4276-A996-658939D8B307}"/>
              </a:ext>
            </a:extLst>
          </p:cNvPr>
          <p:cNvCxnSpPr/>
          <p:nvPr/>
        </p:nvCxnSpPr>
        <p:spPr>
          <a:xfrm>
            <a:off x="407899" y="4639357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-47590"/>
            <a:ext cx="12192000" cy="568290"/>
            <a:chOff x="0" y="0"/>
            <a:chExt cx="12192000" cy="5682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2126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/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630" y="1447595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-6566"/>
            <a:ext cx="12192000" cy="788471"/>
            <a:chOff x="101600" y="-4400"/>
            <a:chExt cx="12192000" cy="55506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1600" y="-4400"/>
              <a:ext cx="12192000" cy="36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1600" y="355600"/>
              <a:ext cx="12192000" cy="1950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1542" y="101490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365758" y="4421255"/>
            <a:ext cx="3644265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65760" y="2480927"/>
            <a:ext cx="3644265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3" y="3321482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tx2"/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9" y="5270612"/>
            <a:ext cx="6120000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tx2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FEE975-328F-4CDC-B22D-F032B557691E}"/>
              </a:ext>
            </a:extLst>
          </p:cNvPr>
          <p:cNvSpPr/>
          <p:nvPr/>
        </p:nvSpPr>
        <p:spPr>
          <a:xfrm>
            <a:off x="365758" y="1647446"/>
            <a:ext cx="1098604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Понятие «доход» в антикоррупционном законодательстве не тождественно понятию «доход» в налоговом законодательстве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96A600A-2A59-40AD-9CCD-1FC3B6DF4D8B}"/>
              </a:ext>
            </a:extLst>
          </p:cNvPr>
          <p:cNvSpPr/>
          <p:nvPr/>
        </p:nvSpPr>
        <p:spPr>
          <a:xfrm>
            <a:off x="4222715" y="2486865"/>
            <a:ext cx="7129084" cy="732061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ФНС России, ПФР России, 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FE0413C-2314-4FAF-AAC1-48ED7F0B600C}"/>
              </a:ext>
            </a:extLst>
          </p:cNvPr>
          <p:cNvSpPr/>
          <p:nvPr/>
        </p:nvSpPr>
        <p:spPr>
          <a:xfrm>
            <a:off x="4222715" y="4430056"/>
            <a:ext cx="7129084" cy="732061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/>
                </a:solidFill>
              </a:rPr>
              <a:t>От физических или юридических лиц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8032</TotalTime>
  <Words>3273</Words>
  <Application>Microsoft Office PowerPoint</Application>
  <PresentationFormat>Произвольный</PresentationFormat>
  <Paragraphs>315</Paragraphs>
  <Slides>36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Семинар на тему: «Порядок заполнения сведений о доходах, расходах, об имуществе и обязательствах имущественного характера»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Непомнящая Юлия Николаевна</cp:lastModifiedBy>
  <cp:revision>672</cp:revision>
  <cp:lastPrinted>2019-11-28T21:35:27Z</cp:lastPrinted>
  <dcterms:created xsi:type="dcterms:W3CDTF">2015-10-24T19:54:13Z</dcterms:created>
  <dcterms:modified xsi:type="dcterms:W3CDTF">2022-12-28T02:55:15Z</dcterms:modified>
</cp:coreProperties>
</file>